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770" r:id="rId2"/>
  </p:sldMasterIdLst>
  <p:notesMasterIdLst>
    <p:notesMasterId r:id="rId113"/>
  </p:notesMasterIdLst>
  <p:handoutMasterIdLst>
    <p:handoutMasterId r:id="rId114"/>
  </p:handoutMasterIdLst>
  <p:sldIdLst>
    <p:sldId id="257" r:id="rId3"/>
    <p:sldId id="4174" r:id="rId4"/>
    <p:sldId id="307" r:id="rId5"/>
    <p:sldId id="4114" r:id="rId6"/>
    <p:sldId id="4194" r:id="rId7"/>
    <p:sldId id="4195" r:id="rId8"/>
    <p:sldId id="4196" r:id="rId9"/>
    <p:sldId id="4197" r:id="rId10"/>
    <p:sldId id="275" r:id="rId11"/>
    <p:sldId id="4242" r:id="rId12"/>
    <p:sldId id="4173" r:id="rId13"/>
    <p:sldId id="4198" r:id="rId14"/>
    <p:sldId id="4067" r:id="rId15"/>
    <p:sldId id="317" r:id="rId16"/>
    <p:sldId id="4070" r:id="rId17"/>
    <p:sldId id="4199" r:id="rId18"/>
    <p:sldId id="4200" r:id="rId19"/>
    <p:sldId id="4201" r:id="rId20"/>
    <p:sldId id="4202" r:id="rId21"/>
    <p:sldId id="4203" r:id="rId22"/>
    <p:sldId id="4204" r:id="rId23"/>
    <p:sldId id="4076" r:id="rId24"/>
    <p:sldId id="4078" r:id="rId25"/>
    <p:sldId id="4020" r:id="rId26"/>
    <p:sldId id="4079" r:id="rId27"/>
    <p:sldId id="4021" r:id="rId28"/>
    <p:sldId id="4191" r:id="rId29"/>
    <p:sldId id="4192" r:id="rId30"/>
    <p:sldId id="4080" r:id="rId31"/>
    <p:sldId id="4022" r:id="rId32"/>
    <p:sldId id="4081" r:id="rId33"/>
    <p:sldId id="4082" r:id="rId34"/>
    <p:sldId id="4083" r:id="rId35"/>
    <p:sldId id="4096" r:id="rId36"/>
    <p:sldId id="4097" r:id="rId37"/>
    <p:sldId id="4193" r:id="rId38"/>
    <p:sldId id="4100" r:id="rId39"/>
    <p:sldId id="4099" r:id="rId40"/>
    <p:sldId id="4172" r:id="rId41"/>
    <p:sldId id="4101" r:id="rId42"/>
    <p:sldId id="4102" r:id="rId43"/>
    <p:sldId id="4104" r:id="rId44"/>
    <p:sldId id="4205" r:id="rId45"/>
    <p:sldId id="4085" r:id="rId46"/>
    <p:sldId id="4188" r:id="rId47"/>
    <p:sldId id="4105" r:id="rId48"/>
    <p:sldId id="4108" r:id="rId49"/>
    <p:sldId id="4109" r:id="rId50"/>
    <p:sldId id="4111" r:id="rId51"/>
    <p:sldId id="4113" r:id="rId52"/>
    <p:sldId id="4115" r:id="rId53"/>
    <p:sldId id="4117" r:id="rId54"/>
    <p:sldId id="4118" r:id="rId55"/>
    <p:sldId id="4119" r:id="rId56"/>
    <p:sldId id="4120" r:id="rId57"/>
    <p:sldId id="4121" r:id="rId58"/>
    <p:sldId id="4206" r:id="rId59"/>
    <p:sldId id="4088" r:id="rId60"/>
    <p:sldId id="4122" r:id="rId61"/>
    <p:sldId id="4124" r:id="rId62"/>
    <p:sldId id="4125" r:id="rId63"/>
    <p:sldId id="4127" r:id="rId64"/>
    <p:sldId id="4126" r:id="rId65"/>
    <p:sldId id="4049" r:id="rId66"/>
    <p:sldId id="4129" r:id="rId67"/>
    <p:sldId id="4130" r:id="rId68"/>
    <p:sldId id="4132" r:id="rId69"/>
    <p:sldId id="4133" r:id="rId70"/>
    <p:sldId id="4134" r:id="rId71"/>
    <p:sldId id="4207" r:id="rId72"/>
    <p:sldId id="4086" r:id="rId73"/>
    <p:sldId id="4050" r:id="rId74"/>
    <p:sldId id="4136" r:id="rId75"/>
    <p:sldId id="4137" r:id="rId76"/>
    <p:sldId id="4139" r:id="rId77"/>
    <p:sldId id="4185" r:id="rId78"/>
    <p:sldId id="4186" r:id="rId79"/>
    <p:sldId id="4187" r:id="rId80"/>
    <p:sldId id="4177" r:id="rId81"/>
    <p:sldId id="4178" r:id="rId82"/>
    <p:sldId id="4145" r:id="rId83"/>
    <p:sldId id="4147" r:id="rId84"/>
    <p:sldId id="4149" r:id="rId85"/>
    <p:sldId id="4208" r:id="rId86"/>
    <p:sldId id="4090" r:id="rId87"/>
    <p:sldId id="4051" r:id="rId88"/>
    <p:sldId id="4209" r:id="rId89"/>
    <p:sldId id="4150" r:id="rId90"/>
    <p:sldId id="4151" r:id="rId91"/>
    <p:sldId id="4152" r:id="rId92"/>
    <p:sldId id="4153" r:id="rId93"/>
    <p:sldId id="4154" r:id="rId94"/>
    <p:sldId id="4243" r:id="rId95"/>
    <p:sldId id="4244" r:id="rId96"/>
    <p:sldId id="4156" r:id="rId97"/>
    <p:sldId id="4211" r:id="rId98"/>
    <p:sldId id="4094" r:id="rId99"/>
    <p:sldId id="4158" r:id="rId100"/>
    <p:sldId id="4159" r:id="rId101"/>
    <p:sldId id="4245" r:id="rId102"/>
    <p:sldId id="4246" r:id="rId103"/>
    <p:sldId id="4162" r:id="rId104"/>
    <p:sldId id="4163" r:id="rId105"/>
    <p:sldId id="4189" r:id="rId106"/>
    <p:sldId id="4179" r:id="rId107"/>
    <p:sldId id="4166" r:id="rId108"/>
    <p:sldId id="4190" r:id="rId109"/>
    <p:sldId id="4167" r:id="rId110"/>
    <p:sldId id="4181" r:id="rId111"/>
    <p:sldId id="4171" r:id="rId11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PT" id="{8EA5183D-19E2-BD42-84DC-E0D433C3182F}">
          <p14:sldIdLst>
            <p14:sldId id="257"/>
            <p14:sldId id="4174"/>
            <p14:sldId id="307"/>
            <p14:sldId id="4114"/>
            <p14:sldId id="4194"/>
            <p14:sldId id="4195"/>
            <p14:sldId id="4196"/>
            <p14:sldId id="4197"/>
            <p14:sldId id="275"/>
            <p14:sldId id="4242"/>
            <p14:sldId id="4173"/>
            <p14:sldId id="4198"/>
            <p14:sldId id="4067"/>
            <p14:sldId id="317"/>
            <p14:sldId id="4070"/>
            <p14:sldId id="4199"/>
            <p14:sldId id="4200"/>
            <p14:sldId id="4201"/>
            <p14:sldId id="4202"/>
            <p14:sldId id="4203"/>
            <p14:sldId id="4204"/>
            <p14:sldId id="4076"/>
            <p14:sldId id="4078"/>
            <p14:sldId id="4020"/>
            <p14:sldId id="4079"/>
            <p14:sldId id="4021"/>
            <p14:sldId id="4191"/>
            <p14:sldId id="4192"/>
            <p14:sldId id="4080"/>
            <p14:sldId id="4022"/>
            <p14:sldId id="4081"/>
            <p14:sldId id="4082"/>
            <p14:sldId id="4083"/>
            <p14:sldId id="4096"/>
            <p14:sldId id="4097"/>
            <p14:sldId id="4193"/>
            <p14:sldId id="4100"/>
            <p14:sldId id="4099"/>
            <p14:sldId id="4172"/>
            <p14:sldId id="4101"/>
            <p14:sldId id="4102"/>
            <p14:sldId id="4104"/>
            <p14:sldId id="4205"/>
            <p14:sldId id="4085"/>
            <p14:sldId id="4188"/>
            <p14:sldId id="4105"/>
            <p14:sldId id="4108"/>
            <p14:sldId id="4109"/>
            <p14:sldId id="4111"/>
            <p14:sldId id="4113"/>
            <p14:sldId id="4115"/>
            <p14:sldId id="4117"/>
            <p14:sldId id="4118"/>
            <p14:sldId id="4119"/>
            <p14:sldId id="4120"/>
            <p14:sldId id="4121"/>
            <p14:sldId id="4206"/>
            <p14:sldId id="4088"/>
            <p14:sldId id="4122"/>
            <p14:sldId id="4124"/>
            <p14:sldId id="4125"/>
            <p14:sldId id="4127"/>
            <p14:sldId id="4126"/>
            <p14:sldId id="4049"/>
            <p14:sldId id="4129"/>
            <p14:sldId id="4130"/>
            <p14:sldId id="4132"/>
            <p14:sldId id="4133"/>
            <p14:sldId id="4134"/>
            <p14:sldId id="4207"/>
            <p14:sldId id="4086"/>
            <p14:sldId id="4050"/>
            <p14:sldId id="4136"/>
            <p14:sldId id="4137"/>
            <p14:sldId id="4139"/>
            <p14:sldId id="4185"/>
            <p14:sldId id="4186"/>
            <p14:sldId id="4187"/>
            <p14:sldId id="4177"/>
            <p14:sldId id="4178"/>
            <p14:sldId id="4145"/>
            <p14:sldId id="4147"/>
            <p14:sldId id="4149"/>
            <p14:sldId id="4208"/>
            <p14:sldId id="4090"/>
            <p14:sldId id="4051"/>
            <p14:sldId id="4209"/>
            <p14:sldId id="4150"/>
            <p14:sldId id="4151"/>
            <p14:sldId id="4152"/>
            <p14:sldId id="4153"/>
            <p14:sldId id="4154"/>
            <p14:sldId id="4243"/>
            <p14:sldId id="4244"/>
            <p14:sldId id="4156"/>
            <p14:sldId id="4211"/>
            <p14:sldId id="4094"/>
            <p14:sldId id="4158"/>
            <p14:sldId id="4159"/>
            <p14:sldId id="4245"/>
            <p14:sldId id="4246"/>
            <p14:sldId id="4162"/>
            <p14:sldId id="4163"/>
            <p14:sldId id="4189"/>
            <p14:sldId id="4179"/>
            <p14:sldId id="4166"/>
            <p14:sldId id="4190"/>
            <p14:sldId id="4167"/>
            <p14:sldId id="4181"/>
            <p14:sldId id="417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FCFCFC"/>
    <a:srgbClr val="FBFBFB"/>
    <a:srgbClr val="D8D6D9"/>
    <a:srgbClr val="0D0D0D"/>
    <a:srgbClr val="FAF8F8"/>
    <a:srgbClr val="0078D4"/>
    <a:srgbClr val="000000"/>
    <a:srgbClr val="FFFFF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60" autoAdjust="0"/>
    <p:restoredTop sz="82147" autoAdjust="0"/>
  </p:normalViewPr>
  <p:slideViewPr>
    <p:cSldViewPr snapToGrid="0">
      <p:cViewPr varScale="1">
        <p:scale>
          <a:sx n="71" d="100"/>
          <a:sy n="71" d="100"/>
        </p:scale>
        <p:origin x="552" y="53"/>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notesMaster" Target="notesMasters/notesMaster1.xml"/><Relationship Id="rId118"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handoutMaster" Target="handoutMasters/handoutMaster1.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3/10/2022 5:21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3/10/2022 5:21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microsoft.com/en-us/ai/ai-for-cultural-heritage"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Students to Imagine Cup Junior 2022</a:t>
            </a:r>
          </a:p>
          <a:p>
            <a:r>
              <a:rPr lang="en-US" dirty="0"/>
              <a:t>Leigh Cresswell, Director, Future Ready Skills</a:t>
            </a:r>
          </a:p>
          <a:p>
            <a:r>
              <a:rPr lang="en-US" dirty="0"/>
              <a:t>Pablo Veramendi, Global Competition Manager, Imagine Cup</a:t>
            </a:r>
          </a:p>
          <a:p>
            <a:r>
              <a:rPr lang="en-US" dirty="0"/>
              <a:t>Tina Jones, Business Strategy Lead, Azure Skills and Employability</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3/10/2022 7:03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7033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3/10/2022 5:21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5867052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u="none" strike="noStrike" kern="1200" dirty="0">
                <a:solidFill>
                  <a:schemeClr val="tx1"/>
                </a:solidFill>
                <a:effectLst/>
                <a:latin typeface="+mn-lt"/>
                <a:ea typeface="+mn-ea"/>
                <a:cs typeface="+mn-cs"/>
              </a:rPr>
              <a:t>Microsoft Build: AI for Accessibility</a:t>
            </a:r>
          </a:p>
          <a:p>
            <a:r>
              <a:rPr lang="en-AU" sz="1200" b="0" i="0" u="none" strike="noStrike" kern="1200" dirty="0">
                <a:solidFill>
                  <a:schemeClr val="tx1"/>
                </a:solidFill>
                <a:effectLst/>
                <a:latin typeface="+mn-lt"/>
                <a:ea typeface="+mn-ea"/>
                <a:cs typeface="+mn-cs"/>
              </a:rPr>
              <a:t>We believe technology can empower everyone to achieve more, and we’re seeing it come to life. AI is opening the door to a new wave of possibilities—and we’re just getting started. Let’s see what you can do. </a:t>
            </a:r>
          </a:p>
          <a:p>
            <a:r>
              <a:rPr lang="en-US" dirty="0"/>
              <a:t>https://</a:t>
            </a:r>
            <a:r>
              <a:rPr lang="en-US" dirty="0" err="1"/>
              <a:t>youtu.be</a:t>
            </a:r>
            <a:r>
              <a:rPr lang="en-US" dirty="0"/>
              <a:t>/bbrZ2pvubL0</a:t>
            </a:r>
          </a:p>
        </p:txBody>
      </p:sp>
      <p:sp>
        <p:nvSpPr>
          <p:cNvPr id="4" name="Slide Number Placeholder 3"/>
          <p:cNvSpPr>
            <a:spLocks noGrp="1"/>
          </p:cNvSpPr>
          <p:nvPr>
            <p:ph type="sldNum" sz="quarter" idx="5"/>
          </p:nvPr>
        </p:nvSpPr>
        <p:spPr/>
        <p:txBody>
          <a:bodyPr/>
          <a:lstStyle/>
          <a:p>
            <a:fld id="{D6E40731-DA4C-554D-A04A-39514D4EA378}" type="slidenum">
              <a:rPr lang="en-US" smtClean="0"/>
              <a:t>24</a:t>
            </a:fld>
            <a:endParaRPr lang="en-US"/>
          </a:p>
        </p:txBody>
      </p:sp>
    </p:spTree>
    <p:extLst>
      <p:ext uri="{BB962C8B-B14F-4D97-AF65-F5344CB8AC3E}">
        <p14:creationId xmlns:p14="http://schemas.microsoft.com/office/powerpoint/2010/main" val="2117884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u="none" strike="noStrike" kern="1200" dirty="0">
                <a:solidFill>
                  <a:schemeClr val="tx1"/>
                </a:solidFill>
                <a:effectLst/>
                <a:latin typeface="+mn-lt"/>
                <a:ea typeface="+mn-ea"/>
                <a:cs typeface="+mn-cs"/>
              </a:rPr>
              <a:t>Fighting extinction with Microsoft AI and citizen science</a:t>
            </a:r>
          </a:p>
          <a:p>
            <a:r>
              <a:rPr lang="en-AU" sz="1200" b="0" i="0" u="none" strike="noStrike" kern="1200" dirty="0">
                <a:solidFill>
                  <a:schemeClr val="tx1"/>
                </a:solidFill>
                <a:effectLst/>
                <a:latin typeface="+mn-lt"/>
                <a:ea typeface="+mn-ea"/>
                <a:cs typeface="+mn-cs"/>
              </a:rPr>
              <a:t>Microsoft’s AI for Good initiative empowers people around the world working to solve humanitarian issues and create a more sustainable and accessible world. Learn how Wild Me is using computer vision and deep learning algorithms to power </a:t>
            </a:r>
            <a:r>
              <a:rPr lang="en-AU" sz="1200" b="0" i="0" u="none" strike="noStrike" kern="1200" dirty="0" err="1">
                <a:solidFill>
                  <a:schemeClr val="tx1"/>
                </a:solidFill>
                <a:effectLst/>
                <a:latin typeface="+mn-lt"/>
                <a:ea typeface="+mn-ea"/>
                <a:cs typeface="+mn-cs"/>
              </a:rPr>
              <a:t>Wildbook</a:t>
            </a:r>
            <a:r>
              <a:rPr lang="en-AU" sz="1200" b="0" i="0" u="none" strike="noStrike" kern="1200" dirty="0">
                <a:solidFill>
                  <a:schemeClr val="tx1"/>
                </a:solidFill>
                <a:effectLst/>
                <a:latin typeface="+mn-lt"/>
                <a:ea typeface="+mn-ea"/>
                <a:cs typeface="+mn-cs"/>
              </a:rPr>
              <a:t>, a platform that utilizes technology to scan and identify individual animals and species.</a:t>
            </a:r>
          </a:p>
          <a:p>
            <a:r>
              <a:rPr lang="en-US" dirty="0"/>
              <a:t>https://</a:t>
            </a:r>
            <a:r>
              <a:rPr lang="en-US" dirty="0" err="1"/>
              <a:t>youtu.be</a:t>
            </a:r>
            <a:r>
              <a:rPr lang="en-US" dirty="0"/>
              <a:t>/rQqao37u1wU</a:t>
            </a:r>
          </a:p>
        </p:txBody>
      </p:sp>
      <p:sp>
        <p:nvSpPr>
          <p:cNvPr id="4" name="Slide Number Placeholder 3"/>
          <p:cNvSpPr>
            <a:spLocks noGrp="1"/>
          </p:cNvSpPr>
          <p:nvPr>
            <p:ph type="sldNum" sz="quarter" idx="5"/>
          </p:nvPr>
        </p:nvSpPr>
        <p:spPr/>
        <p:txBody>
          <a:bodyPr/>
          <a:lstStyle/>
          <a:p>
            <a:fld id="{D6E40731-DA4C-554D-A04A-39514D4EA378}" type="slidenum">
              <a:rPr lang="en-US" smtClean="0"/>
              <a:t>26</a:t>
            </a:fld>
            <a:endParaRPr lang="en-US"/>
          </a:p>
        </p:txBody>
      </p:sp>
    </p:spTree>
    <p:extLst>
      <p:ext uri="{BB962C8B-B14F-4D97-AF65-F5344CB8AC3E}">
        <p14:creationId xmlns:p14="http://schemas.microsoft.com/office/powerpoint/2010/main" val="3539298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Tackle some of the toughest challenges in global health </a:t>
            </a:r>
            <a:r>
              <a:rPr lang="en-AU" sz="1200" b="0" i="0" u="none" strike="noStrike" kern="1200" dirty="0">
                <a:solidFill>
                  <a:schemeClr val="tx1"/>
                </a:solidFill>
                <a:effectLst/>
                <a:latin typeface="+mn-lt"/>
                <a:ea typeface="+mn-ea"/>
                <a:cs typeface="+mn-cs"/>
              </a:rPr>
              <a:t>with Microsoft AI</a:t>
            </a:r>
          </a:p>
          <a:p>
            <a:r>
              <a:rPr lang="en-GB" sz="1200" b="0" i="0" u="none" strike="noStrike" kern="1200" dirty="0">
                <a:solidFill>
                  <a:schemeClr val="tx1"/>
                </a:solidFill>
                <a:effectLst/>
                <a:latin typeface="+mn-lt"/>
                <a:ea typeface="+mn-ea"/>
                <a:cs typeface="+mn-cs"/>
              </a:rPr>
              <a:t>Microsoft is expanding on its existing AI for Good initiative by launching the AI for Health program. AI for Health empowers researchers and organizations with AI to advance the health of people and communities around the world.</a:t>
            </a:r>
          </a:p>
          <a:p>
            <a:r>
              <a:rPr lang="en-US" dirty="0"/>
              <a:t>https://www.youtube.com/watch?v=ii-FfE-7C-k</a:t>
            </a:r>
          </a:p>
        </p:txBody>
      </p:sp>
      <p:sp>
        <p:nvSpPr>
          <p:cNvPr id="4" name="Slide Number Placeholder 3"/>
          <p:cNvSpPr>
            <a:spLocks noGrp="1"/>
          </p:cNvSpPr>
          <p:nvPr>
            <p:ph type="sldNum" sz="quarter" idx="5"/>
          </p:nvPr>
        </p:nvSpPr>
        <p:spPr/>
        <p:txBody>
          <a:bodyPr/>
          <a:lstStyle/>
          <a:p>
            <a:fld id="{D6E40731-DA4C-554D-A04A-39514D4EA378}" type="slidenum">
              <a:rPr lang="en-US" smtClean="0"/>
              <a:t>28</a:t>
            </a:fld>
            <a:endParaRPr lang="en-US"/>
          </a:p>
        </p:txBody>
      </p:sp>
    </p:spTree>
    <p:extLst>
      <p:ext uri="{BB962C8B-B14F-4D97-AF65-F5344CB8AC3E}">
        <p14:creationId xmlns:p14="http://schemas.microsoft.com/office/powerpoint/2010/main" val="4008180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u="none" strike="noStrike" kern="1200" dirty="0">
                <a:solidFill>
                  <a:schemeClr val="tx1"/>
                </a:solidFill>
                <a:effectLst/>
                <a:latin typeface="+mn-lt"/>
                <a:ea typeface="+mn-ea"/>
                <a:cs typeface="+mn-cs"/>
              </a:rPr>
              <a:t>Microsoft Ignite: AI For Humanitarian Action</a:t>
            </a:r>
          </a:p>
          <a:p>
            <a:r>
              <a:rPr lang="en-AU" sz="1200" b="0" i="0" u="none" strike="noStrike" kern="1200" dirty="0">
                <a:solidFill>
                  <a:schemeClr val="tx1"/>
                </a:solidFill>
                <a:effectLst/>
                <a:latin typeface="+mn-lt"/>
                <a:ea typeface="+mn-ea"/>
                <a:cs typeface="+mn-cs"/>
              </a:rPr>
              <a:t>New technologies are rapidly changing the way we live, learn, and work. This rapid transformation is creating extraordinary opportunities for people around the world. AI is opening the door to a new wave of possibilities—and we’re just getting started.</a:t>
            </a:r>
          </a:p>
          <a:p>
            <a:r>
              <a:rPr lang="en-US" dirty="0"/>
              <a:t>https://</a:t>
            </a:r>
            <a:r>
              <a:rPr lang="en-US" dirty="0" err="1"/>
              <a:t>youtu.be</a:t>
            </a:r>
            <a:r>
              <a:rPr lang="en-US" dirty="0"/>
              <a:t>/7VqH9mVSWlg</a:t>
            </a:r>
          </a:p>
        </p:txBody>
      </p:sp>
      <p:sp>
        <p:nvSpPr>
          <p:cNvPr id="4" name="Slide Number Placeholder 3"/>
          <p:cNvSpPr>
            <a:spLocks noGrp="1"/>
          </p:cNvSpPr>
          <p:nvPr>
            <p:ph type="sldNum" sz="quarter" idx="5"/>
          </p:nvPr>
        </p:nvSpPr>
        <p:spPr/>
        <p:txBody>
          <a:bodyPr/>
          <a:lstStyle/>
          <a:p>
            <a:fld id="{D6E40731-DA4C-554D-A04A-39514D4EA378}" type="slidenum">
              <a:rPr lang="en-US" smtClean="0"/>
              <a:t>30</a:t>
            </a:fld>
            <a:endParaRPr lang="en-US"/>
          </a:p>
        </p:txBody>
      </p:sp>
    </p:spTree>
    <p:extLst>
      <p:ext uri="{BB962C8B-B14F-4D97-AF65-F5344CB8AC3E}">
        <p14:creationId xmlns:p14="http://schemas.microsoft.com/office/powerpoint/2010/main" val="310486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u="none" strike="noStrike" kern="1200" dirty="0">
                <a:solidFill>
                  <a:schemeClr val="tx1"/>
                </a:solidFill>
                <a:effectLst/>
                <a:latin typeface="+mn-lt"/>
                <a:ea typeface="+mn-ea"/>
                <a:cs typeface="+mn-cs"/>
              </a:rPr>
              <a:t>Microsoft Ignite: AI For Cultural Heritage</a:t>
            </a:r>
          </a:p>
          <a:p>
            <a:r>
              <a:rPr lang="en-AU" sz="1200" b="0" i="0" u="none" strike="noStrike" kern="1200" dirty="0">
                <a:solidFill>
                  <a:schemeClr val="tx1"/>
                </a:solidFill>
                <a:effectLst/>
                <a:latin typeface="+mn-lt"/>
                <a:ea typeface="+mn-ea"/>
                <a:cs typeface="+mn-cs"/>
              </a:rPr>
              <a:t>AI for Cultural Heritage leverages the power of AI to </a:t>
            </a:r>
            <a:r>
              <a:rPr lang="en-AU" sz="1200" b="0" i="0" u="none" strike="noStrike" kern="1200" dirty="0" err="1">
                <a:solidFill>
                  <a:schemeClr val="tx1"/>
                </a:solidFill>
                <a:effectLst/>
                <a:latin typeface="+mn-lt"/>
                <a:ea typeface="+mn-ea"/>
                <a:cs typeface="+mn-cs"/>
              </a:rPr>
              <a:t>empoyer</a:t>
            </a:r>
            <a:r>
              <a:rPr lang="en-AU" sz="1200" b="0" i="0" u="none" strike="noStrike" kern="1200" dirty="0">
                <a:solidFill>
                  <a:schemeClr val="tx1"/>
                </a:solidFill>
                <a:effectLst/>
                <a:latin typeface="+mn-lt"/>
                <a:ea typeface="+mn-ea"/>
                <a:cs typeface="+mn-cs"/>
              </a:rPr>
              <a:t> people and organisations dedicated to the preservation and enrichment of cultural heritage.</a:t>
            </a:r>
          </a:p>
          <a:p>
            <a:r>
              <a:rPr lang="en-US" dirty="0"/>
              <a:t>https://</a:t>
            </a:r>
            <a:r>
              <a:rPr lang="en-US" dirty="0" err="1"/>
              <a:t>youtu.be</a:t>
            </a:r>
            <a:r>
              <a:rPr lang="en-US" dirty="0"/>
              <a:t>/h8-0g0rlhKM</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Link for screenshot: </a:t>
            </a:r>
            <a:r>
              <a:rPr lang="en-AU" sz="900" dirty="0">
                <a:solidFill>
                  <a:srgbClr val="6CE89F"/>
                </a:solidFill>
                <a:latin typeface="Source Code Pro" panose="020B0509030403020204" pitchFamily="49" charset="77"/>
                <a:hlinkClick r:id="rId3"/>
              </a:rPr>
              <a:t>https://www.microsoft.com/en-us/ai/ai-for-cultural-heritage</a:t>
            </a:r>
            <a:r>
              <a:rPr lang="en-AU" sz="900" dirty="0">
                <a:solidFill>
                  <a:srgbClr val="6CE89F"/>
                </a:solidFill>
                <a:latin typeface="Source Code Pro" panose="020B0509030403020204" pitchFamily="49" charset="77"/>
              </a:rPr>
              <a:t> </a:t>
            </a:r>
            <a:endParaRPr lang="en-US" dirty="0"/>
          </a:p>
          <a:p>
            <a:endParaRPr lang="en-US" dirty="0"/>
          </a:p>
        </p:txBody>
      </p:sp>
      <p:sp>
        <p:nvSpPr>
          <p:cNvPr id="4" name="Slide Number Placeholder 3"/>
          <p:cNvSpPr>
            <a:spLocks noGrp="1"/>
          </p:cNvSpPr>
          <p:nvPr>
            <p:ph type="sldNum" sz="quarter" idx="5"/>
          </p:nvPr>
        </p:nvSpPr>
        <p:spPr/>
        <p:txBody>
          <a:bodyPr/>
          <a:lstStyle/>
          <a:p>
            <a:fld id="{D6E40731-DA4C-554D-A04A-39514D4EA378}" type="slidenum">
              <a:rPr lang="en-US" smtClean="0"/>
              <a:t>32</a:t>
            </a:fld>
            <a:endParaRPr lang="en-US"/>
          </a:p>
        </p:txBody>
      </p:sp>
    </p:spTree>
    <p:extLst>
      <p:ext uri="{BB962C8B-B14F-4D97-AF65-F5344CB8AC3E}">
        <p14:creationId xmlns:p14="http://schemas.microsoft.com/office/powerpoint/2010/main" val="837352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3/10/2022 5:21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130646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kern="1200" dirty="0">
                <a:solidFill>
                  <a:schemeClr val="bg1"/>
                </a:solidFill>
                <a:latin typeface="Segoe UI Light" pitchFamily="34" charset="0"/>
                <a:ea typeface="+mn-ea"/>
                <a:cs typeface="+mn-cs"/>
              </a:rPr>
              <a:t>For example:</a:t>
            </a:r>
          </a:p>
          <a:p>
            <a:r>
              <a:rPr lang="en-AU" sz="900" kern="1200" dirty="0">
                <a:solidFill>
                  <a:schemeClr val="bg1"/>
                </a:solidFill>
                <a:latin typeface="Segoe UI Light" pitchFamily="34" charset="0"/>
                <a:ea typeface="+mn-ea"/>
                <a:cs typeface="+mn-cs"/>
              </a:rPr>
              <a:t>‘Reef Assist’ or ‘Wheel Cheer’ or ‘Storm Alert’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3/10/2022 5:21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20507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3/10/2022 5:21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7615505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82" kern="1200" dirty="0">
                <a:solidFill>
                  <a:schemeClr val="tx1"/>
                </a:solidFill>
                <a:effectLst/>
                <a:latin typeface="Segoe UI Light" pitchFamily="34" charset="0"/>
                <a:ea typeface="+mn-ea"/>
                <a:cs typeface="+mn-cs"/>
              </a:rPr>
              <a:t>Getting started with your AI for Good idea, Brian Marble, Director, AI Marketing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6E40731-DA4C-554D-A04A-39514D4EA378}" type="slidenum">
              <a:rPr lang="en-US" smtClean="0"/>
              <a:t>45</a:t>
            </a:fld>
            <a:endParaRPr lang="en-US"/>
          </a:p>
        </p:txBody>
      </p:sp>
    </p:spTree>
    <p:extLst>
      <p:ext uri="{BB962C8B-B14F-4D97-AF65-F5344CB8AC3E}">
        <p14:creationId xmlns:p14="http://schemas.microsoft.com/office/powerpoint/2010/main" val="621977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D295E89-1B5D-4332-B623-1A1A8707984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9838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3/10/2022 5:21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995819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3/10/2022 5:21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715971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82" kern="1200" dirty="0">
                <a:solidFill>
                  <a:schemeClr val="tx1"/>
                </a:solidFill>
                <a:effectLst/>
                <a:latin typeface="Segoe UI Light" pitchFamily="34" charset="0"/>
                <a:ea typeface="+mn-ea"/>
                <a:cs typeface="+mn-cs"/>
              </a:rPr>
              <a:t>Working with your team, Leigh Cresswell, Director, Future Ready Skills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6E40731-DA4C-554D-A04A-39514D4EA378}" type="slidenum">
              <a:rPr lang="en-US" smtClean="0"/>
              <a:t>64</a:t>
            </a:fld>
            <a:endParaRPr lang="en-US"/>
          </a:p>
        </p:txBody>
      </p:sp>
    </p:spTree>
    <p:extLst>
      <p:ext uri="{BB962C8B-B14F-4D97-AF65-F5344CB8AC3E}">
        <p14:creationId xmlns:p14="http://schemas.microsoft.com/office/powerpoint/2010/main" val="2580189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3/10/2022 5:21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206078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Selecting your winning idea, Ana </a:t>
            </a:r>
            <a:r>
              <a:rPr lang="en-US" sz="882" kern="1200" dirty="0" err="1">
                <a:solidFill>
                  <a:schemeClr val="tx1"/>
                </a:solidFill>
                <a:effectLst/>
                <a:latin typeface="Segoe UI Light" pitchFamily="34" charset="0"/>
                <a:ea typeface="+mn-ea"/>
                <a:cs typeface="+mn-cs"/>
              </a:rPr>
              <a:t>Mofarrej</a:t>
            </a:r>
            <a:r>
              <a:rPr lang="en-US" sz="882" kern="1200" dirty="0">
                <a:solidFill>
                  <a:schemeClr val="tx1"/>
                </a:solidFill>
                <a:effectLst/>
                <a:latin typeface="Segoe UI Light" pitchFamily="34" charset="0"/>
                <a:ea typeface="+mn-ea"/>
                <a:cs typeface="+mn-cs"/>
              </a:rPr>
              <a:t>, Product Marketing Manager, AI for Good</a:t>
            </a:r>
          </a:p>
          <a:p>
            <a:endParaRPr lang="en-US" dirty="0"/>
          </a:p>
        </p:txBody>
      </p:sp>
      <p:sp>
        <p:nvSpPr>
          <p:cNvPr id="4" name="Slide Number Placeholder 3"/>
          <p:cNvSpPr>
            <a:spLocks noGrp="1"/>
          </p:cNvSpPr>
          <p:nvPr>
            <p:ph type="sldNum" sz="quarter" idx="5"/>
          </p:nvPr>
        </p:nvSpPr>
        <p:spPr/>
        <p:txBody>
          <a:bodyPr/>
          <a:lstStyle/>
          <a:p>
            <a:fld id="{D6E40731-DA4C-554D-A04A-39514D4EA378}" type="slidenum">
              <a:rPr lang="en-US" smtClean="0"/>
              <a:t>72</a:t>
            </a:fld>
            <a:endParaRPr lang="en-US"/>
          </a:p>
        </p:txBody>
      </p:sp>
    </p:spTree>
    <p:extLst>
      <p:ext uri="{BB962C8B-B14F-4D97-AF65-F5344CB8AC3E}">
        <p14:creationId xmlns:p14="http://schemas.microsoft.com/office/powerpoint/2010/main" val="2420221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3/10/2022 5:21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787492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82" kern="1200" dirty="0">
                <a:solidFill>
                  <a:schemeClr val="tx1"/>
                </a:solidFill>
                <a:effectLst/>
                <a:latin typeface="Segoe UI Light" pitchFamily="34" charset="0"/>
                <a:ea typeface="+mn-ea"/>
                <a:cs typeface="+mn-cs"/>
              </a:rPr>
              <a:t>Ethics check in, Siddhartha </a:t>
            </a:r>
            <a:r>
              <a:rPr lang="en-US" sz="882" kern="1200" dirty="0" err="1">
                <a:solidFill>
                  <a:schemeClr val="tx1"/>
                </a:solidFill>
                <a:effectLst/>
                <a:latin typeface="Segoe UI Light" pitchFamily="34" charset="0"/>
                <a:ea typeface="+mn-ea"/>
                <a:cs typeface="+mn-cs"/>
              </a:rPr>
              <a:t>Chatuvedi</a:t>
            </a:r>
            <a:r>
              <a:rPr lang="en-US" sz="882" kern="1200" dirty="0">
                <a:solidFill>
                  <a:schemeClr val="tx1"/>
                </a:solidFill>
                <a:effectLst/>
                <a:latin typeface="Segoe UI Light" pitchFamily="34" charset="0"/>
                <a:ea typeface="+mn-ea"/>
                <a:cs typeface="+mn-cs"/>
              </a:rPr>
              <a:t>, Product Marketing Manager, Health, Innovation and 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6E40731-DA4C-554D-A04A-39514D4EA378}" type="slidenum">
              <a:rPr lang="en-US" smtClean="0"/>
              <a:t>86</a:t>
            </a:fld>
            <a:endParaRPr lang="en-US"/>
          </a:p>
        </p:txBody>
      </p:sp>
    </p:spTree>
    <p:extLst>
      <p:ext uri="{BB962C8B-B14F-4D97-AF65-F5344CB8AC3E}">
        <p14:creationId xmlns:p14="http://schemas.microsoft.com/office/powerpoint/2010/main" val="586585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3/10/2022 5:21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476030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Get hands on with Azure, Shana Matthews, Program Manager, Student Developer Advocacy</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6E40731-DA4C-554D-A04A-39514D4EA3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8452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3/10/2022 5:21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2605353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D295E89-1B5D-4332-B623-1A1A8707984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2820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6E40731-DA4C-554D-A04A-39514D4EA3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5470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Imagine Cup Junior next steps, Pablo Veramendi, Global Competition Manager, Imagine Cup</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6E40731-DA4C-554D-A04A-39514D4EA3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5261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D295E89-1B5D-4332-B623-1A1A8707984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3523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D295E89-1B5D-4332-B623-1A1A8707984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6454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D295E89-1B5D-4332-B623-1A1A8707984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9953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850" dirty="0">
                <a:latin typeface="Segoe UI Light"/>
                <a:cs typeface="Segoe UI Light"/>
              </a:rPr>
              <a:t>Here we define what artificial intelligence is. There are plenty of definitions out there, but in Imagine Cup Junior for Beginners we use this simple overview.</a:t>
            </a:r>
            <a:r>
              <a:rPr lang="en-US" sz="850" b="1" dirty="0">
                <a:latin typeface="Segoe UI Light"/>
                <a:cs typeface="Segoe UI Light"/>
              </a:rPr>
              <a:t> ‘</a:t>
            </a:r>
            <a:r>
              <a:rPr lang="en-US" sz="850" dirty="0">
                <a:latin typeface="Segoe UI Light"/>
                <a:cs typeface="Segoe UI Light"/>
              </a:rPr>
              <a:t>Artificial Intelligence is an attempt to make a computer, a robot, or other piece of technology ‘think’ and process data in the same way as we humans do.’</a:t>
            </a:r>
            <a:r>
              <a:rPr lang="en-AU" sz="850" dirty="0">
                <a:latin typeface="Segoe UI Light"/>
                <a:cs typeface="Segoe UI Light"/>
              </a:rPr>
              <a:t> </a:t>
            </a:r>
          </a:p>
          <a:p>
            <a:pPr>
              <a:spcAft>
                <a:spcPts val="600"/>
              </a:spcAft>
            </a:pPr>
            <a:endParaRPr lang="en-AU" sz="850" dirty="0">
              <a:latin typeface="Segoe UI Light"/>
              <a:cs typeface="Segoe UI Light"/>
            </a:endParaRPr>
          </a:p>
          <a:p>
            <a:pPr marL="0" marR="0" lvl="0" indent="0" algn="l" defTabSz="914367" rtl="0" eaLnBrk="1" fontAlgn="auto" latinLnBrk="0" hangingPunct="1">
              <a:lnSpc>
                <a:spcPct val="90000"/>
              </a:lnSpc>
              <a:spcBef>
                <a:spcPts val="0"/>
              </a:spcBef>
              <a:spcAft>
                <a:spcPts val="600"/>
              </a:spcAft>
              <a:buClrTx/>
              <a:buSzTx/>
              <a:buFontTx/>
              <a:buNone/>
              <a:tabLst/>
              <a:defRPr/>
            </a:pPr>
            <a:r>
              <a:rPr lang="en-US" sz="1800" dirty="0">
                <a:effectLst/>
                <a:latin typeface="Segoe UI" panose="020B0502040204020203" pitchFamily="34" charset="0"/>
                <a:ea typeface="Calibri" panose="020F0502020204030204" pitchFamily="34" charset="0"/>
                <a:cs typeface="Times New Roman" panose="02020603050405020304" pitchFamily="18" charset="0"/>
              </a:rPr>
              <a:t>You can also use some of the slides within Lesson 2 “What is AI” to assist in giving your students a foundation in AI.</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3/10/2022 7:00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9291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Welcome from Karon Weber, Partner Director, Education Workshop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3/10/2022 5:21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045405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AI for Good and Responsible AI, Dan Morris, Principal Scientist, AI for Earth</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3/10/2022 5:21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2685923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sp>
        <p:nvSpPr>
          <p:cNvPr id="11" name="Rectangle 10">
            <a:extLst>
              <a:ext uri="{FF2B5EF4-FFF2-40B4-BE49-F238E27FC236}">
                <a16:creationId xmlns:a16="http://schemas.microsoft.com/office/drawing/2014/main" id="{A7DBB59E-366E-4213-BD85-DC74B71FCCD4}"/>
              </a:ext>
            </a:extLst>
          </p:cNvPr>
          <p:cNvSpPr/>
          <p:nvPr userDrawn="1"/>
        </p:nvSpPr>
        <p:spPr bwMode="auto">
          <a:xfrm>
            <a:off x="4442460" y="2743173"/>
            <a:ext cx="3307080" cy="1371653"/>
          </a:xfrm>
          <a:prstGeom prst="rect">
            <a:avLst/>
          </a:prstGeom>
          <a:solidFill>
            <a:srgbClr val="0D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646530F-211F-0A45-A9A2-2B8AB305FC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395214" y="2743172"/>
            <a:ext cx="3401702" cy="1371654"/>
          </a:xfrm>
          <a:prstGeom prst="rect">
            <a:avLst/>
          </a:prstGeom>
        </p:spPr>
      </p:pic>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93688" y="6269038"/>
            <a:ext cx="1366245" cy="292608"/>
          </a:xfrm>
          <a:prstGeom prst="rect">
            <a:avLst/>
          </a:prstGeom>
        </p:spPr>
      </p:pic>
    </p:spTree>
    <p:extLst>
      <p:ext uri="{BB962C8B-B14F-4D97-AF65-F5344CB8AC3E}">
        <p14:creationId xmlns:p14="http://schemas.microsoft.com/office/powerpoint/2010/main" val="4232976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Imagine Cup graphic">
            <a:extLst>
              <a:ext uri="{FF2B5EF4-FFF2-40B4-BE49-F238E27FC236}">
                <a16:creationId xmlns:a16="http://schemas.microsoft.com/office/drawing/2014/main" id="{02CFD7D6-FB74-4D1A-9DEC-F778D5EE9C6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Imagine Cup graphic">
            <a:extLst>
              <a:ext uri="{FF2B5EF4-FFF2-40B4-BE49-F238E27FC236}">
                <a16:creationId xmlns:a16="http://schemas.microsoft.com/office/drawing/2014/main" id="{CFBCED6C-BF3A-46EE-B83A-22E4A1DAC8F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Imagine Cup graphic">
            <a:extLst>
              <a:ext uri="{FF2B5EF4-FFF2-40B4-BE49-F238E27FC236}">
                <a16:creationId xmlns:a16="http://schemas.microsoft.com/office/drawing/2014/main" id="{DF8E3C63-A5AE-43C7-9259-B22578B88BC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3" name="Imagine Cup graphic">
            <a:extLst>
              <a:ext uri="{FF2B5EF4-FFF2-40B4-BE49-F238E27FC236}">
                <a16:creationId xmlns:a16="http://schemas.microsoft.com/office/drawing/2014/main" id="{2982D0A8-6E84-4AA3-8485-8842D13681B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7091129" y="1174746"/>
            <a:ext cx="1913975" cy="771764"/>
          </a:xfrm>
          <a:prstGeom prst="rect">
            <a:avLst/>
          </a:prstGeom>
        </p:spPr>
      </p:pic>
    </p:spTree>
    <p:extLst>
      <p:ext uri="{BB962C8B-B14F-4D97-AF65-F5344CB8AC3E}">
        <p14:creationId xmlns:p14="http://schemas.microsoft.com/office/powerpoint/2010/main" val="33149417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3" name="Imagine Cup graphic">
            <a:extLst>
              <a:ext uri="{FF2B5EF4-FFF2-40B4-BE49-F238E27FC236}">
                <a16:creationId xmlns:a16="http://schemas.microsoft.com/office/drawing/2014/main" id="{137C928F-4272-49D3-872D-B5C6314E51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B9BDB-E743-7948-ABD7-6336462E8E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A68050-55C0-A143-BAE1-C61E347968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8E4E9E-81E8-1149-8617-D21385A42C4A}"/>
              </a:ext>
            </a:extLst>
          </p:cNvPr>
          <p:cNvSpPr>
            <a:spLocks noGrp="1"/>
          </p:cNvSpPr>
          <p:nvPr>
            <p:ph type="dt" sz="half" idx="10"/>
          </p:nvPr>
        </p:nvSpPr>
        <p:spPr/>
        <p:txBody>
          <a:bodyPr/>
          <a:lstStyle/>
          <a:p>
            <a:fld id="{0FC43F56-F963-1645-93D2-346F19BC018D}" type="datetimeFigureOut">
              <a:rPr lang="en-US" smtClean="0"/>
              <a:t>3/10/2022</a:t>
            </a:fld>
            <a:endParaRPr lang="en-US"/>
          </a:p>
        </p:txBody>
      </p:sp>
      <p:sp>
        <p:nvSpPr>
          <p:cNvPr id="5" name="Footer Placeholder 4">
            <a:extLst>
              <a:ext uri="{FF2B5EF4-FFF2-40B4-BE49-F238E27FC236}">
                <a16:creationId xmlns:a16="http://schemas.microsoft.com/office/drawing/2014/main" id="{CC5DDED9-9C73-9842-A252-85A5AF4AE2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7645A9-324A-A749-BBF0-4BD37329211D}"/>
              </a:ext>
            </a:extLst>
          </p:cNvPr>
          <p:cNvSpPr>
            <a:spLocks noGrp="1"/>
          </p:cNvSpPr>
          <p:nvPr>
            <p:ph type="sldNum" sz="quarter" idx="12"/>
          </p:nvPr>
        </p:nvSpPr>
        <p:spPr/>
        <p:txBody>
          <a:bodyPr/>
          <a:lstStyle/>
          <a:p>
            <a:fld id="{EE6EAB08-912C-6940-A61E-86F835C33F86}" type="slidenum">
              <a:rPr lang="en-US" smtClean="0"/>
              <a:t>‹#›</a:t>
            </a:fld>
            <a:endParaRPr lang="en-US"/>
          </a:p>
        </p:txBody>
      </p:sp>
    </p:spTree>
    <p:extLst>
      <p:ext uri="{BB962C8B-B14F-4D97-AF65-F5344CB8AC3E}">
        <p14:creationId xmlns:p14="http://schemas.microsoft.com/office/powerpoint/2010/main" val="147125252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4892E-510F-4D4B-AB59-A09FF2FF86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3FEFB5-5C88-D14D-B7AD-5C1FBF62CA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3FF878-77B0-BC48-8C1A-45FBF3394E7D}"/>
              </a:ext>
            </a:extLst>
          </p:cNvPr>
          <p:cNvSpPr>
            <a:spLocks noGrp="1"/>
          </p:cNvSpPr>
          <p:nvPr>
            <p:ph type="dt" sz="half" idx="10"/>
          </p:nvPr>
        </p:nvSpPr>
        <p:spPr/>
        <p:txBody>
          <a:bodyPr/>
          <a:lstStyle/>
          <a:p>
            <a:fld id="{0FC43F56-F963-1645-93D2-346F19BC018D}" type="datetimeFigureOut">
              <a:rPr lang="en-US" smtClean="0"/>
              <a:t>3/10/2022</a:t>
            </a:fld>
            <a:endParaRPr lang="en-US"/>
          </a:p>
        </p:txBody>
      </p:sp>
      <p:sp>
        <p:nvSpPr>
          <p:cNvPr id="5" name="Footer Placeholder 4">
            <a:extLst>
              <a:ext uri="{FF2B5EF4-FFF2-40B4-BE49-F238E27FC236}">
                <a16:creationId xmlns:a16="http://schemas.microsoft.com/office/drawing/2014/main" id="{5B5130A7-3B09-B14C-8AB3-EC45E40A53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F1B631-EA52-8440-ADAC-BE3EB360FB09}"/>
              </a:ext>
            </a:extLst>
          </p:cNvPr>
          <p:cNvSpPr>
            <a:spLocks noGrp="1"/>
          </p:cNvSpPr>
          <p:nvPr>
            <p:ph type="sldNum" sz="quarter" idx="12"/>
          </p:nvPr>
        </p:nvSpPr>
        <p:spPr/>
        <p:txBody>
          <a:bodyPr/>
          <a:lstStyle/>
          <a:p>
            <a:fld id="{EE6EAB08-912C-6940-A61E-86F835C33F86}" type="slidenum">
              <a:rPr lang="en-US" smtClean="0"/>
              <a:t>‹#›</a:t>
            </a:fld>
            <a:endParaRPr lang="en-US"/>
          </a:p>
        </p:txBody>
      </p:sp>
    </p:spTree>
    <p:extLst>
      <p:ext uri="{BB962C8B-B14F-4D97-AF65-F5344CB8AC3E}">
        <p14:creationId xmlns:p14="http://schemas.microsoft.com/office/powerpoint/2010/main" val="41707043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sp>
        <p:nvSpPr>
          <p:cNvPr id="11" name="Rectangle 10">
            <a:extLst>
              <a:ext uri="{FF2B5EF4-FFF2-40B4-BE49-F238E27FC236}">
                <a16:creationId xmlns:a16="http://schemas.microsoft.com/office/drawing/2014/main" id="{A7DBB59E-366E-4213-BD85-DC74B71FCCD4}"/>
              </a:ext>
            </a:extLst>
          </p:cNvPr>
          <p:cNvSpPr/>
          <p:nvPr userDrawn="1"/>
        </p:nvSpPr>
        <p:spPr bwMode="auto">
          <a:xfrm>
            <a:off x="4442460" y="2743173"/>
            <a:ext cx="3307080" cy="1371653"/>
          </a:xfrm>
          <a:prstGeom prst="rect">
            <a:avLst/>
          </a:prstGeom>
          <a:solidFill>
            <a:srgbClr val="0D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646530F-211F-0A45-A9A2-2B8AB305FCFD}"/>
              </a:ext>
            </a:extLst>
          </p:cNvPr>
          <p:cNvPicPr>
            <a:picLocks noChangeAspect="1"/>
          </p:cNvPicPr>
          <p:nvPr userDrawn="1"/>
        </p:nvPicPr>
        <p:blipFill>
          <a:blip r:embed="rId3"/>
          <a:srcRect/>
          <a:stretch/>
        </p:blipFill>
        <p:spPr>
          <a:xfrm>
            <a:off x="4395214" y="2743172"/>
            <a:ext cx="3401702" cy="1371654"/>
          </a:xfrm>
          <a:prstGeom prst="rect">
            <a:avLst/>
          </a:prstGeom>
        </p:spPr>
      </p:pic>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93688" y="6269038"/>
            <a:ext cx="1366245" cy="292608"/>
          </a:xfrm>
          <a:prstGeom prst="rect">
            <a:avLst/>
          </a:prstGeom>
        </p:spPr>
      </p:pic>
    </p:spTree>
    <p:extLst>
      <p:ext uri="{BB962C8B-B14F-4D97-AF65-F5344CB8AC3E}">
        <p14:creationId xmlns:p14="http://schemas.microsoft.com/office/powerpoint/2010/main" val="37347371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a:srcRect/>
          <a:stretch/>
        </p:blipFill>
        <p:spPr>
          <a:xfrm>
            <a:off x="7091129" y="1174746"/>
            <a:ext cx="1913975" cy="771764"/>
          </a:xfrm>
          <a:prstGeom prst="rect">
            <a:avLst/>
          </a:prstGeom>
        </p:spPr>
      </p:pic>
    </p:spTree>
    <p:extLst>
      <p:ext uri="{BB962C8B-B14F-4D97-AF65-F5344CB8AC3E}">
        <p14:creationId xmlns:p14="http://schemas.microsoft.com/office/powerpoint/2010/main" val="33302596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a:srcRect/>
          <a:stretch/>
        </p:blipFill>
        <p:spPr>
          <a:xfrm>
            <a:off x="0" y="-530227"/>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pic>
        <p:nvPicPr>
          <p:cNvPr id="7" name="Picture 6">
            <a:extLst>
              <a:ext uri="{FF2B5EF4-FFF2-40B4-BE49-F238E27FC236}">
                <a16:creationId xmlns:a16="http://schemas.microsoft.com/office/drawing/2014/main" id="{88ABD6E0-6695-0443-8004-648B322B1121}"/>
              </a:ext>
            </a:extLst>
          </p:cNvPr>
          <p:cNvPicPr>
            <a:picLocks noChangeAspect="1"/>
          </p:cNvPicPr>
          <p:nvPr userDrawn="1"/>
        </p:nvPicPr>
        <p:blipFill>
          <a:blip r:embed="rId4"/>
          <a:srcRect/>
          <a:stretch/>
        </p:blipFill>
        <p:spPr>
          <a:xfrm>
            <a:off x="4230159" y="2877022"/>
            <a:ext cx="3731681" cy="1103955"/>
          </a:xfrm>
          <a:prstGeom prst="rect">
            <a:avLst/>
          </a:prstGeom>
        </p:spPr>
      </p:pic>
    </p:spTree>
    <p:extLst>
      <p:ext uri="{BB962C8B-B14F-4D97-AF65-F5344CB8AC3E}">
        <p14:creationId xmlns:p14="http://schemas.microsoft.com/office/powerpoint/2010/main" val="40349802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a:srcRect/>
          <a:stretch/>
        </p:blipFill>
        <p:spPr>
          <a:xfrm>
            <a:off x="-1" y="-530226"/>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87F70EF-6E4F-8B45-B0BB-6F7EAA78F1D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32159" y="2637316"/>
            <a:ext cx="3900669" cy="1572850"/>
          </a:xfrm>
          <a:prstGeom prst="rect">
            <a:avLst/>
          </a:prstGeom>
        </p:spPr>
      </p:pic>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spTree>
    <p:extLst>
      <p:ext uri="{BB962C8B-B14F-4D97-AF65-F5344CB8AC3E}">
        <p14:creationId xmlns:p14="http://schemas.microsoft.com/office/powerpoint/2010/main" val="39899966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white_Walkin">
    <p:bg>
      <p:bgPr>
        <a:solidFill>
          <a:schemeClr val="tx1"/>
        </a:solidFill>
        <a:effectLst/>
      </p:bgPr>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a:srcRect/>
          <a:stretch/>
        </p:blipFill>
        <p:spPr>
          <a:xfrm>
            <a:off x="7091129" y="1277520"/>
            <a:ext cx="1913975" cy="566217"/>
          </a:xfrm>
          <a:prstGeom prst="rect">
            <a:avLst/>
          </a:prstGeom>
        </p:spPr>
      </p:pic>
    </p:spTree>
    <p:extLst>
      <p:ext uri="{BB962C8B-B14F-4D97-AF65-F5344CB8AC3E}">
        <p14:creationId xmlns:p14="http://schemas.microsoft.com/office/powerpoint/2010/main" val="1959184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white-Title and Content">
    <p:bg>
      <p:bgPr>
        <a:solidFill>
          <a:schemeClr val="bg1"/>
        </a:solidFill>
        <a:effectLst/>
      </p:bgPr>
    </p:bg>
    <p:spTree>
      <p:nvGrpSpPr>
        <p:cNvPr id="1" name=""/>
        <p:cNvGrpSpPr/>
        <p:nvPr/>
      </p:nvGrpSpPr>
      <p:grpSpPr>
        <a:xfrm>
          <a:off x="0" y="0"/>
          <a:ext cx="0" cy="0"/>
          <a:chOff x="0" y="0"/>
          <a:chExt cx="0" cy="0"/>
        </a:xfrm>
      </p:grpSpPr>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a:srcRect l="-1550" t="7043" r="1550" b="73024"/>
          <a:stretch/>
        </p:blipFill>
        <p:spPr>
          <a:xfrm>
            <a:off x="4889" y="5230429"/>
            <a:ext cx="12187111" cy="1577876"/>
          </a:xfrm>
          <a:prstGeom prst="rect">
            <a:avLst/>
          </a:prstGeom>
        </p:spPr>
      </p:pic>
      <p:sp>
        <p:nvSpPr>
          <p:cNvPr id="6" name="Rectangle 5">
            <a:extLst>
              <a:ext uri="{FF2B5EF4-FFF2-40B4-BE49-F238E27FC236}">
                <a16:creationId xmlns:a16="http://schemas.microsoft.com/office/drawing/2014/main" id="{9913DD49-D00B-8441-9855-1542F020CD21}"/>
              </a:ext>
            </a:extLst>
          </p:cNvPr>
          <p:cNvSpPr/>
          <p:nvPr userDrawn="1"/>
        </p:nvSpPr>
        <p:spPr bwMode="auto">
          <a:xfrm>
            <a:off x="10251440" y="6033213"/>
            <a:ext cx="1757680" cy="4681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3" name="Text Placeholder 2"/>
          <p:cNvSpPr>
            <a:spLocks noGrp="1"/>
          </p:cNvSpPr>
          <p:nvPr>
            <p:ph type="body" sz="quarter" idx="10"/>
          </p:nvPr>
        </p:nvSpPr>
        <p:spPr>
          <a:xfrm>
            <a:off x="584200" y="1443191"/>
            <a:ext cx="11018520" cy="1751570"/>
          </a:xfrm>
        </p:spPr>
        <p:txBody>
          <a:bodyPr vert="horz" wrap="square" lIns="0" tIns="0" rIns="0" bIns="0" rtlCol="0" anchor="ctr">
            <a:spAutoFit/>
          </a:bodyPr>
          <a:lstStyle>
            <a:lvl1pPr>
              <a:lnSpc>
                <a:spcPct val="90000"/>
              </a:lnSpc>
              <a:spcBef>
                <a:spcPts val="600"/>
              </a:spcBef>
              <a:spcAft>
                <a:spcPts val="600"/>
              </a:spcAft>
              <a:defRPr lang="en-US" sz="1802" dirty="0">
                <a:solidFill>
                  <a:schemeClr val="tx2"/>
                </a:solidFill>
              </a:defRPr>
            </a:lvl1pPr>
            <a:lvl2pPr>
              <a:lnSpc>
                <a:spcPct val="90000"/>
              </a:lnSpc>
              <a:spcBef>
                <a:spcPts val="600"/>
              </a:spcBef>
              <a:spcAft>
                <a:spcPts val="600"/>
              </a:spcAft>
              <a:defRPr lang="en-US" dirty="0">
                <a:solidFill>
                  <a:schemeClr val="tx2"/>
                </a:solidFill>
              </a:defRPr>
            </a:lvl2pPr>
            <a:lvl3pPr>
              <a:lnSpc>
                <a:spcPct val="90000"/>
              </a:lnSpc>
              <a:spcBef>
                <a:spcPts val="600"/>
              </a:spcBef>
              <a:spcAft>
                <a:spcPts val="600"/>
              </a:spcAft>
              <a:defRPr lang="en-US" dirty="0">
                <a:solidFill>
                  <a:schemeClr val="tx2"/>
                </a:solidFill>
              </a:defRPr>
            </a:lvl3pPr>
            <a:lvl4pPr>
              <a:lnSpc>
                <a:spcPct val="90000"/>
              </a:lnSpc>
              <a:spcBef>
                <a:spcPts val="600"/>
              </a:spcBef>
              <a:spcAft>
                <a:spcPts val="600"/>
              </a:spcAft>
              <a:defRPr lang="en-US" dirty="0">
                <a:solidFill>
                  <a:schemeClr val="tx2"/>
                </a:solidFill>
              </a:defRPr>
            </a:lvl4pPr>
            <a:lvl5pPr>
              <a:lnSpc>
                <a:spcPct val="90000"/>
              </a:lnSpc>
              <a:spcBef>
                <a:spcPts val="600"/>
              </a:spcBef>
              <a:spcAft>
                <a:spcPts val="600"/>
              </a:spcAft>
              <a:defRPr lang="en-US" dirty="0">
                <a:solidFill>
                  <a:schemeClr val="tx2"/>
                </a:solidFill>
              </a:defRPr>
            </a:lvl5pPr>
          </a:lstStyle>
          <a:p>
            <a:pPr marL="0" lvl="0" indent="0">
              <a:buNone/>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a:srcRect/>
          <a:stretch/>
        </p:blipFill>
        <p:spPr>
          <a:xfrm>
            <a:off x="10332941" y="6033213"/>
            <a:ext cx="1582331" cy="468106"/>
          </a:xfrm>
          <a:prstGeom prst="rect">
            <a:avLst/>
          </a:prstGeom>
        </p:spPr>
      </p:pic>
    </p:spTree>
    <p:extLst>
      <p:ext uri="{BB962C8B-B14F-4D97-AF65-F5344CB8AC3E}">
        <p14:creationId xmlns:p14="http://schemas.microsoft.com/office/powerpoint/2010/main" val="186885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Imagine Cup graphic">
            <a:extLst>
              <a:ext uri="{FF2B5EF4-FFF2-40B4-BE49-F238E27FC236}">
                <a16:creationId xmlns:a16="http://schemas.microsoft.com/office/drawing/2014/main" id="{02CFD7D6-FB74-4D1A-9DEC-F778D5EE9C6D}"/>
              </a:ext>
            </a:extLst>
          </p:cNvPr>
          <p:cNvPicPr>
            <a:picLocks noChangeAspect="1"/>
          </p:cNvPicPr>
          <p:nvPr userDrawn="1"/>
        </p:nvPicPr>
        <p:blipFill rotWithShape="1">
          <a:blip r:embed="rId2"/>
          <a:srcRect t="40236" b="45325"/>
          <a:stretch/>
        </p:blipFill>
        <p:spPr>
          <a:xfrm>
            <a:off x="4889" y="987623"/>
            <a:ext cx="12187111" cy="1143000"/>
          </a:xfrm>
          <a:prstGeom prst="rect">
            <a:avLst/>
          </a:prstGeom>
        </p:spPr>
      </p:pic>
    </p:spTree>
    <p:extLst>
      <p:ext uri="{BB962C8B-B14F-4D97-AF65-F5344CB8AC3E}">
        <p14:creationId xmlns:p14="http://schemas.microsoft.com/office/powerpoint/2010/main" val="109128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1920526"/>
          </a:xfr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a:srcRect l="-1550" t="7043" r="1550" b="7302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a:srcRect/>
          <a:stretch/>
        </p:blipFill>
        <p:spPr>
          <a:xfrm>
            <a:off x="10505661" y="6019367"/>
            <a:ext cx="1582331" cy="638037"/>
          </a:xfrm>
          <a:prstGeom prst="rect">
            <a:avLst/>
          </a:prstGeom>
        </p:spPr>
      </p:pic>
    </p:spTree>
    <p:extLst>
      <p:ext uri="{BB962C8B-B14F-4D97-AF65-F5344CB8AC3E}">
        <p14:creationId xmlns:p14="http://schemas.microsoft.com/office/powerpoint/2010/main" val="36101066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Imagine Cup graphic">
            <a:extLst>
              <a:ext uri="{FF2B5EF4-FFF2-40B4-BE49-F238E27FC236}">
                <a16:creationId xmlns:a16="http://schemas.microsoft.com/office/drawing/2014/main" id="{A46DE884-B430-4EFD-94D6-BF7FA8A5A39E}"/>
              </a:ext>
            </a:extLst>
          </p:cNvPr>
          <p:cNvPicPr>
            <a:picLocks noChangeAspect="1"/>
          </p:cNvPicPr>
          <p:nvPr userDrawn="1"/>
        </p:nvPicPr>
        <p:blipFill rotWithShape="1">
          <a:blip r:embed="rId2"/>
          <a:srcRect t="40236" b="45325"/>
          <a:stretch/>
        </p:blipFill>
        <p:spPr>
          <a:xfrm>
            <a:off x="4889" y="987623"/>
            <a:ext cx="12187111" cy="1143000"/>
          </a:xfrm>
          <a:prstGeom prst="rect">
            <a:avLst/>
          </a:prstGeom>
        </p:spPr>
      </p:pic>
      <p:pic>
        <p:nvPicPr>
          <p:cNvPr id="6" name="Picture 5">
            <a:extLst>
              <a:ext uri="{FF2B5EF4-FFF2-40B4-BE49-F238E27FC236}">
                <a16:creationId xmlns:a16="http://schemas.microsoft.com/office/drawing/2014/main" id="{A40939C5-2A1D-024D-9721-71D2A968A27A}"/>
              </a:ext>
            </a:extLst>
          </p:cNvPr>
          <p:cNvPicPr>
            <a:picLocks noChangeAspect="1"/>
          </p:cNvPicPr>
          <p:nvPr userDrawn="1"/>
        </p:nvPicPr>
        <p:blipFill>
          <a:blip r:embed="rId3"/>
          <a:srcRect/>
          <a:stretch/>
        </p:blipFill>
        <p:spPr>
          <a:xfrm>
            <a:off x="10505661" y="6019367"/>
            <a:ext cx="1582331" cy="638037"/>
          </a:xfrm>
          <a:prstGeom prst="rect">
            <a:avLst/>
          </a:prstGeom>
        </p:spPr>
      </p:pic>
    </p:spTree>
    <p:extLst>
      <p:ext uri="{BB962C8B-B14F-4D97-AF65-F5344CB8AC3E}">
        <p14:creationId xmlns:p14="http://schemas.microsoft.com/office/powerpoint/2010/main" val="4050963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pic>
        <p:nvPicPr>
          <p:cNvPr id="11" name="Picture 10">
            <a:extLst>
              <a:ext uri="{FF2B5EF4-FFF2-40B4-BE49-F238E27FC236}">
                <a16:creationId xmlns:a16="http://schemas.microsoft.com/office/drawing/2014/main" id="{B680DBEF-79E5-473C-AC90-265797C34DF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9966" y="594255"/>
            <a:ext cx="2743200" cy="584462"/>
          </a:xfrm>
          <a:prstGeom prst="rect">
            <a:avLst/>
          </a:prstGeom>
        </p:spPr>
      </p:pic>
    </p:spTree>
    <p:extLst>
      <p:ext uri="{BB962C8B-B14F-4D97-AF65-F5344CB8AC3E}">
        <p14:creationId xmlns:p14="http://schemas.microsoft.com/office/powerpoint/2010/main" val="841077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pic>
        <p:nvPicPr>
          <p:cNvPr id="10" name="Picture 9">
            <a:extLst>
              <a:ext uri="{FF2B5EF4-FFF2-40B4-BE49-F238E27FC236}">
                <a16:creationId xmlns:a16="http://schemas.microsoft.com/office/drawing/2014/main" id="{C35114BC-02B1-4B99-8201-F5E163A40D4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spTree>
    <p:extLst>
      <p:ext uri="{BB962C8B-B14F-4D97-AF65-F5344CB8AC3E}">
        <p14:creationId xmlns:p14="http://schemas.microsoft.com/office/powerpoint/2010/main" val="938937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4769A96C-1F8C-4A28-9626-3016CF5A3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pic>
        <p:nvPicPr>
          <p:cNvPr id="8" name="Picture 7">
            <a:extLst>
              <a:ext uri="{FF2B5EF4-FFF2-40B4-BE49-F238E27FC236}">
                <a16:creationId xmlns:a16="http://schemas.microsoft.com/office/drawing/2014/main" id="{7A3529F9-71B3-4D8F-BD00-8F49447F43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9966" y="594255"/>
            <a:ext cx="2743200" cy="584462"/>
          </a:xfrm>
          <a:prstGeom prst="rect">
            <a:avLst/>
          </a:prstGeom>
        </p:spPr>
      </p:pic>
    </p:spTree>
    <p:extLst>
      <p:ext uri="{BB962C8B-B14F-4D97-AF65-F5344CB8AC3E}">
        <p14:creationId xmlns:p14="http://schemas.microsoft.com/office/powerpoint/2010/main" val="3966732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316778-509D-4D24-9453-A47F9BFB85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530010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60267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7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505661" y="6019367"/>
            <a:ext cx="1582331" cy="638037"/>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83842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0377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72090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48545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44091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Imagine Cup graphic">
            <a:extLst>
              <a:ext uri="{FF2B5EF4-FFF2-40B4-BE49-F238E27FC236}">
                <a16:creationId xmlns:a16="http://schemas.microsoft.com/office/drawing/2014/main" id="{CFBCED6C-BF3A-46EE-B83A-22E4A1DAC8FE}"/>
              </a:ext>
            </a:extLst>
          </p:cNvPr>
          <p:cNvPicPr>
            <a:picLocks noChangeAspect="1"/>
          </p:cNvPicPr>
          <p:nvPr userDrawn="1"/>
        </p:nvPicPr>
        <p:blipFill rotWithShape="1">
          <a:blip r:embed="rId2"/>
          <a:srcRect t="31573" b="53988"/>
          <a:stretch/>
        </p:blipFill>
        <p:spPr>
          <a:xfrm>
            <a:off x="4889" y="987623"/>
            <a:ext cx="12187111" cy="1143000"/>
          </a:xfrm>
          <a:prstGeom prst="rect">
            <a:avLst/>
          </a:prstGeom>
        </p:spPr>
      </p:pic>
    </p:spTree>
    <p:extLst>
      <p:ext uri="{BB962C8B-B14F-4D97-AF65-F5344CB8AC3E}">
        <p14:creationId xmlns:p14="http://schemas.microsoft.com/office/powerpoint/2010/main" val="989324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Imagine Cup graphic">
            <a:extLst>
              <a:ext uri="{FF2B5EF4-FFF2-40B4-BE49-F238E27FC236}">
                <a16:creationId xmlns:a16="http://schemas.microsoft.com/office/drawing/2014/main" id="{DF8E3C63-A5AE-43C7-9259-B22578B88BC1}"/>
              </a:ext>
            </a:extLst>
          </p:cNvPr>
          <p:cNvPicPr>
            <a:picLocks noChangeAspect="1"/>
          </p:cNvPicPr>
          <p:nvPr userDrawn="1"/>
        </p:nvPicPr>
        <p:blipFill rotWithShape="1">
          <a:blip r:embed="rId2"/>
          <a:srcRect t="31573" b="53988"/>
          <a:stretch/>
        </p:blipFill>
        <p:spPr>
          <a:xfrm>
            <a:off x="4889" y="987623"/>
            <a:ext cx="12187111" cy="1143000"/>
          </a:xfrm>
          <a:prstGeom prst="rect">
            <a:avLst/>
          </a:prstGeom>
        </p:spPr>
      </p:pic>
    </p:spTree>
    <p:extLst>
      <p:ext uri="{BB962C8B-B14F-4D97-AF65-F5344CB8AC3E}">
        <p14:creationId xmlns:p14="http://schemas.microsoft.com/office/powerpoint/2010/main" val="1296394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3" name="Imagine Cup graphic">
            <a:extLst>
              <a:ext uri="{FF2B5EF4-FFF2-40B4-BE49-F238E27FC236}">
                <a16:creationId xmlns:a16="http://schemas.microsoft.com/office/drawing/2014/main" id="{2982D0A8-6E84-4AA3-8485-8842D13681B2}"/>
              </a:ext>
            </a:extLst>
          </p:cNvPr>
          <p:cNvPicPr>
            <a:picLocks noChangeAspect="1"/>
          </p:cNvPicPr>
          <p:nvPr userDrawn="1"/>
        </p:nvPicPr>
        <p:blipFill rotWithShape="1">
          <a:blip r:embed="rId2"/>
          <a:srcRect t="45130" b="40431"/>
          <a:stretch/>
        </p:blipFill>
        <p:spPr>
          <a:xfrm>
            <a:off x="4889" y="987623"/>
            <a:ext cx="12187111" cy="1143000"/>
          </a:xfrm>
          <a:prstGeom prst="rect">
            <a:avLst/>
          </a:prstGeom>
        </p:spPr>
      </p:pic>
    </p:spTree>
    <p:extLst>
      <p:ext uri="{BB962C8B-B14F-4D97-AF65-F5344CB8AC3E}">
        <p14:creationId xmlns:p14="http://schemas.microsoft.com/office/powerpoint/2010/main" val="3076054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3" name="Imagine Cup graphic">
            <a:extLst>
              <a:ext uri="{FF2B5EF4-FFF2-40B4-BE49-F238E27FC236}">
                <a16:creationId xmlns:a16="http://schemas.microsoft.com/office/drawing/2014/main" id="{137C928F-4272-49D3-872D-B5C6314E5176}"/>
              </a:ext>
            </a:extLst>
          </p:cNvPr>
          <p:cNvPicPr>
            <a:picLocks noChangeAspect="1"/>
          </p:cNvPicPr>
          <p:nvPr userDrawn="1"/>
        </p:nvPicPr>
        <p:blipFill rotWithShape="1">
          <a:blip r:embed="rId2"/>
          <a:srcRect t="45130" b="40431"/>
          <a:stretch/>
        </p:blipFill>
        <p:spPr>
          <a:xfrm>
            <a:off x="4889" y="987623"/>
            <a:ext cx="12187111" cy="1143000"/>
          </a:xfrm>
          <a:prstGeom prst="rect">
            <a:avLst/>
          </a:prstGeom>
        </p:spPr>
      </p:pic>
    </p:spTree>
    <p:extLst>
      <p:ext uri="{BB962C8B-B14F-4D97-AF65-F5344CB8AC3E}">
        <p14:creationId xmlns:p14="http://schemas.microsoft.com/office/powerpoint/2010/main" val="4007345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13174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Imagine Cup graphic">
            <a:extLst>
              <a:ext uri="{FF2B5EF4-FFF2-40B4-BE49-F238E27FC236}">
                <a16:creationId xmlns:a16="http://schemas.microsoft.com/office/drawing/2014/main" id="{A46DE884-B430-4EFD-94D6-BF7FA8A5A39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pic>
        <p:nvPicPr>
          <p:cNvPr id="6" name="Picture 5">
            <a:extLst>
              <a:ext uri="{FF2B5EF4-FFF2-40B4-BE49-F238E27FC236}">
                <a16:creationId xmlns:a16="http://schemas.microsoft.com/office/drawing/2014/main" id="{A40939C5-2A1D-024D-9721-71D2A968A27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505661" y="6019367"/>
            <a:ext cx="1582331" cy="638037"/>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2147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264531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7126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pic>
        <p:nvPicPr>
          <p:cNvPr id="11" name="Picture 10">
            <a:extLst>
              <a:ext uri="{FF2B5EF4-FFF2-40B4-BE49-F238E27FC236}">
                <a16:creationId xmlns:a16="http://schemas.microsoft.com/office/drawing/2014/main" id="{B680DBEF-79E5-473C-AC90-265797C34DF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9966" y="594255"/>
            <a:ext cx="2743200" cy="584462"/>
          </a:xfrm>
          <a:prstGeom prst="rect">
            <a:avLst/>
          </a:prstGeom>
        </p:spPr>
      </p:pic>
    </p:spTree>
    <p:extLst>
      <p:ext uri="{BB962C8B-B14F-4D97-AF65-F5344CB8AC3E}">
        <p14:creationId xmlns:p14="http://schemas.microsoft.com/office/powerpoint/2010/main" val="2445004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pic>
        <p:nvPicPr>
          <p:cNvPr id="10" name="Picture 9">
            <a:extLst>
              <a:ext uri="{FF2B5EF4-FFF2-40B4-BE49-F238E27FC236}">
                <a16:creationId xmlns:a16="http://schemas.microsoft.com/office/drawing/2014/main" id="{C35114BC-02B1-4B99-8201-F5E163A40D4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spTree>
    <p:extLst>
      <p:ext uri="{BB962C8B-B14F-4D97-AF65-F5344CB8AC3E}">
        <p14:creationId xmlns:p14="http://schemas.microsoft.com/office/powerpoint/2010/main" val="173542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4769A96C-1F8C-4A28-9626-3016CF5A3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pic>
        <p:nvPicPr>
          <p:cNvPr id="8" name="Picture 7">
            <a:extLst>
              <a:ext uri="{FF2B5EF4-FFF2-40B4-BE49-F238E27FC236}">
                <a16:creationId xmlns:a16="http://schemas.microsoft.com/office/drawing/2014/main" id="{7A3529F9-71B3-4D8F-BD00-8F49447F43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9966" y="594255"/>
            <a:ext cx="2743200" cy="584462"/>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316778-509D-4D24-9453-A47F9BFB85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41" r:id="rId1"/>
    <p:sldLayoutId id="2147484769" r:id="rId2"/>
    <p:sldLayoutId id="2147484743" r:id="rId3"/>
    <p:sldLayoutId id="2147484241" r:id="rId4"/>
    <p:sldLayoutId id="2147484249" r:id="rId5"/>
    <p:sldLayoutId id="2147484742" r:id="rId6"/>
    <p:sldLayoutId id="2147484744" r:id="rId7"/>
    <p:sldLayoutId id="2147484577" r:id="rId8"/>
    <p:sldLayoutId id="2147484610" r:id="rId9"/>
    <p:sldLayoutId id="2147484240" r:id="rId10"/>
    <p:sldLayoutId id="2147484474" r:id="rId11"/>
    <p:sldLayoutId id="2147484245" r:id="rId12"/>
    <p:sldLayoutId id="2147484247" r:id="rId13"/>
    <p:sldLayoutId id="2147484639" r:id="rId14"/>
    <p:sldLayoutId id="2147484603"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767" r:id="rId25"/>
    <p:sldLayoutId id="2147484768"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12216191"/>
      </p:ext>
    </p:extLst>
  </p:cSld>
  <p:clrMap bg1="lt1" tx1="dk1" bg2="lt2" tx2="dk2" accent1="accent1" accent2="accent2" accent3="accent3" accent4="accent4" accent5="accent5" accent6="accent6" hlink="hlink" folHlink="folHlink"/>
  <p:sldLayoutIdLst>
    <p:sldLayoutId id="2147484771" r:id="rId1"/>
    <p:sldLayoutId id="2147484772" r:id="rId2"/>
    <p:sldLayoutId id="2147484773" r:id="rId3"/>
    <p:sldLayoutId id="2147484774" r:id="rId4"/>
    <p:sldLayoutId id="2147484775" r:id="rId5"/>
    <p:sldLayoutId id="2147484776" r:id="rId6"/>
    <p:sldLayoutId id="2147484777" r:id="rId7"/>
    <p:sldLayoutId id="2147484778" r:id="rId8"/>
    <p:sldLayoutId id="2147484779" r:id="rId9"/>
    <p:sldLayoutId id="2147484780" r:id="rId10"/>
    <p:sldLayoutId id="2147484781" r:id="rId11"/>
    <p:sldLayoutId id="2147484782" r:id="rId12"/>
    <p:sldLayoutId id="2147484783" r:id="rId13"/>
    <p:sldLayoutId id="2147484784" r:id="rId14"/>
    <p:sldLayoutId id="2147484785" r:id="rId15"/>
    <p:sldLayoutId id="2147484786" r:id="rId16"/>
    <p:sldLayoutId id="2147484787" r:id="rId17"/>
    <p:sldLayoutId id="2147484788" r:id="rId18"/>
    <p:sldLayoutId id="2147484789" r:id="rId19"/>
    <p:sldLayoutId id="2147484790" r:id="rId20"/>
    <p:sldLayoutId id="2147484791" r:id="rId21"/>
    <p:sldLayoutId id="2147484792" r:id="rId22"/>
    <p:sldLayoutId id="2147484793" r:id="rId23"/>
    <p:sldLayoutId id="2147484794" r:id="rId24"/>
    <p:sldLayoutId id="2147484795" r:id="rId25"/>
    <p:sldLayoutId id="2147484796"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_rels/slide10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10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video" Target="https://www.youtube.com/embed/ipEL2dwoBw4" TargetMode="External"/><Relationship Id="rId4" Type="http://schemas.openxmlformats.org/officeDocument/2006/relationships/image" Target="../media/image16.png"/></Relationships>
</file>

<file path=ppt/slides/_rels/slide105.xml.rels><?xml version="1.0" encoding="UTF-8" standalone="yes"?>
<Relationships xmlns="http://schemas.openxmlformats.org/package/2006/relationships"><Relationship Id="rId3" Type="http://schemas.openxmlformats.org/officeDocument/2006/relationships/hyperlink" Target="http://www.imaginecup.com/junior" TargetMode="External"/><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10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0.xml"/><Relationship Id="rId1" Type="http://schemas.openxmlformats.org/officeDocument/2006/relationships/slideLayout" Target="../slideLayouts/slideLayout31.xml"/><Relationship Id="rId4" Type="http://schemas.openxmlformats.org/officeDocument/2006/relationships/hyperlink" Target="https://education.minecraft.net/hour-of-code" TargetMode="Externa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8.xml"/><Relationship Id="rId1" Type="http://schemas.openxmlformats.org/officeDocument/2006/relationships/video" Target="https://www.youtube.com/embed/eZHwjIRylJk" TargetMode="External"/><Relationship Id="rId4" Type="http://schemas.openxmlformats.org/officeDocument/2006/relationships/image" Target="../media/image1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9.xml.rels><?xml version="1.0" encoding="UTF-8" standalone="yes"?>
<Relationships xmlns="http://schemas.openxmlformats.org/package/2006/relationships"><Relationship Id="rId2" Type="http://schemas.openxmlformats.org/officeDocument/2006/relationships/hyperlink" Target="http://www.imaginecup.com/junior" TargetMode="Externa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6.xml"/><Relationship Id="rId1" Type="http://schemas.openxmlformats.org/officeDocument/2006/relationships/video" Target="https://www.youtube.com/embed/KMTTCZPC8BQ" TargetMode="External"/><Relationship Id="rId4" Type="http://schemas.openxmlformats.org/officeDocument/2006/relationships/image" Target="../media/image1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6.xml"/><Relationship Id="rId1" Type="http://schemas.openxmlformats.org/officeDocument/2006/relationships/video" Target="https://www.youtube.com/embed/LOjpruZeLHo" TargetMode="Externa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6.xml"/><Relationship Id="rId1" Type="http://schemas.openxmlformats.org/officeDocument/2006/relationships/video" Target="https://www.youtube.com/embed/ZPmgq3r1QW4" TargetMode="External"/><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1.xml"/><Relationship Id="rId1" Type="http://schemas.openxmlformats.org/officeDocument/2006/relationships/video" Target="https://www.youtube.com/embed/bbrZ2pvubL0?feature=oembed" TargetMode="Externa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video" Target="https://www.youtube.com/embed/rQqao37u1wU?feature=oembed" TargetMode="Externa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video" Target="https://www.youtube.com/embed/ii-FfE-7C-k?feature=oembed" TargetMode="External"/><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video" Target="https://www.youtube.com/embed/7VqH9mVSWlg?feature=oembed" TargetMode="Externa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video" Target="https://www.youtube.com/embed/h8-0g0rlhKM?feature=oembed" TargetMode="External"/><Relationship Id="rId5" Type="http://schemas.openxmlformats.org/officeDocument/2006/relationships/hyperlink" Target="https://urldefense.proofpoint.com/v2/url?u=https-3A__youtu.be_h8-2D0g0rlhKM&amp;d=DwMGaQ&amp;c=Ftw_YSVcGmqQBvrGwAZugGylNRkk-uER0-5bY94tjsc&amp;r=p0HzlwJFiIto1-223Ol7IVtnXddT7sN9DHwTUtyJnOE&amp;m=twIGvEcZ4B07_Zt9kkgKcOtAP05CPdcpwpn7Q0eoIA8&amp;s=mdLftB-_MU4f6HmPBqfJGnMZhXb22P7jviAMUOIRnyU&amp;e=" TargetMode="Externa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8.xml"/><Relationship Id="rId1" Type="http://schemas.openxmlformats.org/officeDocument/2006/relationships/video" Target="https://www.youtube.com/embed/jUpJ7lqL00Y" TargetMode="Externa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video" Target="https://www.youtube.com/embed/HA6SPrAJgf8" TargetMode="External"/><Relationship Id="rId4" Type="http://schemas.openxmlformats.org/officeDocument/2006/relationships/image" Target="../media/image16.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8.xml"/><Relationship Id="rId1" Type="http://schemas.openxmlformats.org/officeDocument/2006/relationships/video" Target="https://www.youtube.com/embed/JBq6OuKZKwU" TargetMode="External"/><Relationship Id="rId4" Type="http://schemas.openxmlformats.org/officeDocument/2006/relationships/image" Target="../media/image1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31.xml"/></Relationships>
</file>

<file path=ppt/slides/_rels/slide7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tiff"/><Relationship Id="rId1" Type="http://schemas.openxmlformats.org/officeDocument/2006/relationships/slideLayout" Target="../slideLayouts/slideLayout31.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video" Target="https://www.youtube.com/embed/s57Eu61z_x8" TargetMode="External"/><Relationship Id="rId4" Type="http://schemas.openxmlformats.org/officeDocument/2006/relationships/image" Target="../media/image1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3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9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1.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4663EA-D759-6844-A729-98A441DF427F}"/>
              </a:ext>
            </a:extLst>
          </p:cNvPr>
          <p:cNvSpPr>
            <a:spLocks noGrp="1"/>
          </p:cNvSpPr>
          <p:nvPr>
            <p:ph type="title" idx="4294967295"/>
          </p:nvPr>
        </p:nvSpPr>
        <p:spPr>
          <a:xfrm>
            <a:off x="0" y="5094288"/>
            <a:ext cx="7262813" cy="1354137"/>
          </a:xfrm>
        </p:spPr>
        <p:txBody>
          <a:bodyPr/>
          <a:lstStyle/>
          <a:p>
            <a:r>
              <a:rPr lang="en-US" sz="4400" b="1" dirty="0">
                <a:solidFill>
                  <a:schemeClr val="tx1"/>
                </a:solidFill>
              </a:rPr>
              <a:t>Build your project in a day</a:t>
            </a:r>
          </a:p>
        </p:txBody>
      </p:sp>
      <p:pic>
        <p:nvPicPr>
          <p:cNvPr id="2" name="Picture 1" hidden="1">
            <a:extLst>
              <a:ext uri="{FF2B5EF4-FFF2-40B4-BE49-F238E27FC236}">
                <a16:creationId xmlns:a16="http://schemas.microsoft.com/office/drawing/2014/main" id="{99E4D3EA-7F15-EE49-AADC-43D7FE5D00A4}"/>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1634791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5" descr="Diagram&#10;&#10;Description automatically generated">
            <a:extLst>
              <a:ext uri="{FF2B5EF4-FFF2-40B4-BE49-F238E27FC236}">
                <a16:creationId xmlns:a16="http://schemas.microsoft.com/office/drawing/2014/main" id="{8A97D1B4-56D0-4F12-923B-527A20111122}"/>
              </a:ext>
            </a:extLst>
          </p:cNvPr>
          <p:cNvPicPr>
            <a:picLocks noChangeAspect="1"/>
          </p:cNvPicPr>
          <p:nvPr/>
        </p:nvPicPr>
        <p:blipFill rotWithShape="1">
          <a:blip r:embed="rId3"/>
          <a:srcRect l="46925" r="6516" b="-187"/>
          <a:stretch/>
        </p:blipFill>
        <p:spPr>
          <a:xfrm>
            <a:off x="6017231" y="959800"/>
            <a:ext cx="6160396" cy="4595945"/>
          </a:xfrm>
          <a:prstGeom prst="rect">
            <a:avLst/>
          </a:prstGeom>
        </p:spPr>
      </p:pic>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a:xfrm>
            <a:off x="655320" y="959800"/>
            <a:ext cx="6350787" cy="1692794"/>
          </a:xfrm>
        </p:spPr>
        <p:txBody>
          <a:bodyPr vert="horz" lIns="91440" tIns="45720" rIns="91440" bIns="45720" rtlCol="0" anchor="ctr">
            <a:normAutofit/>
          </a:bodyPr>
          <a:lstStyle/>
          <a:p>
            <a:pPr defTabSz="914400">
              <a:lnSpc>
                <a:spcPct val="90000"/>
              </a:lnSpc>
            </a:pPr>
            <a:r>
              <a:rPr lang="en-US" sz="4400" b="1" dirty="0">
                <a:solidFill>
                  <a:srgbClr val="7030A0"/>
                </a:solidFill>
                <a:ea typeface="+mj-ea"/>
                <a:cs typeface="+mj-cs"/>
              </a:rPr>
              <a:t>AI is quite simply…</a:t>
            </a:r>
            <a:endParaRPr lang="en-US" sz="4400" dirty="0">
              <a:solidFill>
                <a:srgbClr val="7030A0"/>
              </a:solidFill>
              <a:ea typeface="+mj-ea"/>
              <a:cs typeface="+mj-cs"/>
            </a:endParaRPr>
          </a:p>
        </p:txBody>
      </p:sp>
      <p:cxnSp>
        <p:nvCxnSpPr>
          <p:cNvPr id="7"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428C21A-16FB-4881-B416-181B5814532D}"/>
              </a:ext>
            </a:extLst>
          </p:cNvPr>
          <p:cNvSpPr txBox="1"/>
          <p:nvPr/>
        </p:nvSpPr>
        <p:spPr>
          <a:xfrm>
            <a:off x="655321" y="2575034"/>
            <a:ext cx="5120113" cy="346222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1A1A1A"/>
                </a:solidFill>
                <a:effectLst/>
                <a:uLnTx/>
                <a:uFillTx/>
                <a:latin typeface="Segoe UI"/>
                <a:ea typeface="+mn-lt"/>
                <a:cs typeface="Segoe UI"/>
              </a:rPr>
              <a:t>an attempt to make a computer, a robot, or other piece of technology ‘think’ and do some things like humans.</a:t>
            </a:r>
            <a:endParaRPr kumimoji="0" lang="en-US" sz="2800" b="0" i="0" u="none" strike="noStrike" kern="1200" cap="none" spc="0" normalizeH="0" baseline="0" noProof="0" dirty="0">
              <a:ln>
                <a:noFill/>
              </a:ln>
              <a:solidFill>
                <a:srgbClr val="1A1A1A"/>
              </a:solidFill>
              <a:effectLst/>
              <a:uLnTx/>
              <a:uFillTx/>
              <a:latin typeface="Segoe UI"/>
              <a:ea typeface="+mn-ea"/>
              <a:cs typeface="+mn-cs"/>
            </a:endParaRPr>
          </a:p>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50168503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11674BE-3E9C-498E-BD66-2A766C3A8AB8}"/>
              </a:ext>
            </a:extLst>
          </p:cNvPr>
          <p:cNvSpPr>
            <a:spLocks noGrp="1"/>
          </p:cNvSpPr>
          <p:nvPr>
            <p:ph type="title"/>
          </p:nvPr>
        </p:nvSpPr>
        <p:spPr>
          <a:xfrm>
            <a:off x="588263" y="457200"/>
            <a:ext cx="11018520" cy="553998"/>
          </a:xfrm>
        </p:spPr>
        <p:txBody>
          <a:bodyPr/>
          <a:lstStyle/>
          <a:p>
            <a:r>
              <a:rPr lang="en-US" dirty="0">
                <a:solidFill>
                  <a:schemeClr val="tx1"/>
                </a:solidFill>
              </a:rPr>
              <a:t>Criteria</a:t>
            </a:r>
          </a:p>
        </p:txBody>
      </p:sp>
      <p:pic>
        <p:nvPicPr>
          <p:cNvPr id="8" name="Picture 7">
            <a:extLst>
              <a:ext uri="{FF2B5EF4-FFF2-40B4-BE49-F238E27FC236}">
                <a16:creationId xmlns:a16="http://schemas.microsoft.com/office/drawing/2014/main" id="{15D78278-4722-4CB4-9C38-F1B6691370A7}"/>
              </a:ext>
            </a:extLst>
          </p:cNvPr>
          <p:cNvPicPr>
            <a:picLocks noChangeAspect="1"/>
          </p:cNvPicPr>
          <p:nvPr/>
        </p:nvPicPr>
        <p:blipFill>
          <a:blip r:embed="rId2"/>
          <a:stretch>
            <a:fillRect/>
          </a:stretch>
        </p:blipFill>
        <p:spPr>
          <a:xfrm>
            <a:off x="3126487" y="923925"/>
            <a:ext cx="8477250" cy="5010150"/>
          </a:xfrm>
          <a:prstGeom prst="rect">
            <a:avLst/>
          </a:prstGeom>
        </p:spPr>
      </p:pic>
      <p:sp>
        <p:nvSpPr>
          <p:cNvPr id="9" name="TextBox 8">
            <a:extLst>
              <a:ext uri="{FF2B5EF4-FFF2-40B4-BE49-F238E27FC236}">
                <a16:creationId xmlns:a16="http://schemas.microsoft.com/office/drawing/2014/main" id="{C828FCAE-473E-4761-82BA-54C81915101D}"/>
              </a:ext>
            </a:extLst>
          </p:cNvPr>
          <p:cNvSpPr txBox="1"/>
          <p:nvPr/>
        </p:nvSpPr>
        <p:spPr>
          <a:xfrm>
            <a:off x="588263" y="1011198"/>
            <a:ext cx="1875238" cy="830997"/>
          </a:xfrm>
          <a:prstGeom prst="rect">
            <a:avLst/>
          </a:prstGeom>
          <a:noFill/>
        </p:spPr>
        <p:txBody>
          <a:bodyPr wrap="square" lIns="0" tIns="0" rIns="0" bIns="0" rtlCol="0">
            <a:spAutoFit/>
          </a:bodyPr>
          <a:lstStyle/>
          <a:p>
            <a:r>
              <a:rPr lang="en-GB" sz="1800" dirty="0">
                <a:effectLst/>
                <a:latin typeface="Segoe UI" panose="020B0502040204020203" pitchFamily="34" charset="0"/>
                <a:ea typeface="Calibri" panose="020F0502020204030204" pitchFamily="34" charset="0"/>
                <a:cs typeface="Times New Roman" panose="02020603050405020304" pitchFamily="18" charset="0"/>
              </a:rPr>
              <a:t>Judges will assign 1, 2, or 3 points for each criterion: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5187912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7A326A-2F90-4725-9E80-01B7DBB8C973}"/>
              </a:ext>
            </a:extLst>
          </p:cNvPr>
          <p:cNvPicPr>
            <a:picLocks noChangeAspect="1"/>
          </p:cNvPicPr>
          <p:nvPr/>
        </p:nvPicPr>
        <p:blipFill>
          <a:blip r:embed="rId2"/>
          <a:stretch>
            <a:fillRect/>
          </a:stretch>
        </p:blipFill>
        <p:spPr>
          <a:xfrm>
            <a:off x="3116962" y="804862"/>
            <a:ext cx="8486775" cy="5248275"/>
          </a:xfrm>
          <a:prstGeom prst="rect">
            <a:avLst/>
          </a:prstGeom>
        </p:spPr>
      </p:pic>
      <p:sp>
        <p:nvSpPr>
          <p:cNvPr id="7" name="Title 1">
            <a:extLst>
              <a:ext uri="{FF2B5EF4-FFF2-40B4-BE49-F238E27FC236}">
                <a16:creationId xmlns:a16="http://schemas.microsoft.com/office/drawing/2014/main" id="{9DD37344-B09E-4611-AD32-C2F61ED14DB8}"/>
              </a:ext>
            </a:extLst>
          </p:cNvPr>
          <p:cNvSpPr>
            <a:spLocks noGrp="1"/>
          </p:cNvSpPr>
          <p:nvPr>
            <p:ph type="title"/>
          </p:nvPr>
        </p:nvSpPr>
        <p:spPr>
          <a:xfrm>
            <a:off x="588263" y="250864"/>
            <a:ext cx="11018520" cy="553998"/>
          </a:xfrm>
        </p:spPr>
        <p:txBody>
          <a:bodyPr/>
          <a:lstStyle/>
          <a:p>
            <a:r>
              <a:rPr lang="en-US" dirty="0">
                <a:solidFill>
                  <a:schemeClr val="tx1"/>
                </a:solidFill>
              </a:rPr>
              <a:t>Criteria, cont’d</a:t>
            </a:r>
          </a:p>
        </p:txBody>
      </p:sp>
      <p:sp>
        <p:nvSpPr>
          <p:cNvPr id="8" name="TextBox 7">
            <a:extLst>
              <a:ext uri="{FF2B5EF4-FFF2-40B4-BE49-F238E27FC236}">
                <a16:creationId xmlns:a16="http://schemas.microsoft.com/office/drawing/2014/main" id="{7B037259-4DAC-4CDD-A897-B5A3BC2C8168}"/>
              </a:ext>
            </a:extLst>
          </p:cNvPr>
          <p:cNvSpPr txBox="1"/>
          <p:nvPr/>
        </p:nvSpPr>
        <p:spPr>
          <a:xfrm>
            <a:off x="585217" y="804862"/>
            <a:ext cx="1875238" cy="830997"/>
          </a:xfrm>
          <a:prstGeom prst="rect">
            <a:avLst/>
          </a:prstGeom>
          <a:noFill/>
        </p:spPr>
        <p:txBody>
          <a:bodyPr wrap="square" lIns="0" tIns="0" rIns="0" bIns="0" rtlCol="0">
            <a:spAutoFit/>
          </a:bodyPr>
          <a:lstStyle/>
          <a:p>
            <a:r>
              <a:rPr lang="en-GB" sz="1800" dirty="0">
                <a:effectLst/>
                <a:latin typeface="Segoe UI" panose="020B0502040204020203" pitchFamily="34" charset="0"/>
                <a:ea typeface="Calibri" panose="020F0502020204030204" pitchFamily="34" charset="0"/>
                <a:cs typeface="Times New Roman" panose="02020603050405020304" pitchFamily="18" charset="0"/>
              </a:rPr>
              <a:t>Judges will assign 1, 2, or 3 points for each criterion: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929697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724A104-12E9-8748-B96B-DF3E7256DF03}"/>
              </a:ext>
            </a:extLst>
          </p:cNvPr>
          <p:cNvSpPr txBox="1"/>
          <p:nvPr/>
        </p:nvSpPr>
        <p:spPr>
          <a:xfrm>
            <a:off x="428993" y="2974457"/>
            <a:ext cx="11334013" cy="120032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AU" sz="7200" b="0" i="0" u="none" strike="noStrike" kern="1200" cap="none" spc="0" normalizeH="0" baseline="0" noProof="0" dirty="0">
                <a:ln>
                  <a:noFill/>
                </a:ln>
                <a:effectLst/>
                <a:uLnTx/>
                <a:uFillTx/>
                <a:latin typeface="Segoe UI"/>
                <a:ea typeface="+mn-ea"/>
                <a:cs typeface="+mn-cs"/>
              </a:rPr>
              <a:t>Submit to your educator! </a:t>
            </a:r>
          </a:p>
        </p:txBody>
      </p:sp>
    </p:spTree>
    <p:extLst>
      <p:ext uri="{BB962C8B-B14F-4D97-AF65-F5344CB8AC3E}">
        <p14:creationId xmlns:p14="http://schemas.microsoft.com/office/powerpoint/2010/main" val="1344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3B4BDE-4811-9446-88C3-954140256540}"/>
              </a:ext>
              <a:ext uri="{C183D7F6-B498-43B3-948B-1728B52AA6E4}">
                <adec:decorative xmlns:adec="http://schemas.microsoft.com/office/drawing/2017/decorative" val="1"/>
              </a:ext>
            </a:extLst>
          </p:cNvPr>
          <p:cNvSpPr/>
          <p:nvPr/>
        </p:nvSpPr>
        <p:spPr bwMode="auto">
          <a:xfrm>
            <a:off x="912276" y="4563517"/>
            <a:ext cx="8337177" cy="181895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9E6B62D8-AA50-4E4C-BA39-0C2C313AA4D1}"/>
              </a:ext>
            </a:extLst>
          </p:cNvPr>
          <p:cNvSpPr txBox="1"/>
          <p:nvPr/>
        </p:nvSpPr>
        <p:spPr>
          <a:xfrm>
            <a:off x="329630" y="4630573"/>
            <a:ext cx="9764865" cy="1818959"/>
          </a:xfrm>
          <a:prstGeom prst="rect">
            <a:avLst/>
          </a:prstGeom>
          <a:noFill/>
        </p:spPr>
        <p:txBody>
          <a:bodyPr wrap="square" rtlCol="0">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AU" sz="6600" i="0" u="none" strike="noStrike" kern="0" cap="none" spc="0" normalizeH="0" baseline="0" noProof="0" dirty="0">
                <a:ln>
                  <a:noFill/>
                </a:ln>
                <a:solidFill>
                  <a:schemeClr val="bg1"/>
                </a:solidFill>
                <a:effectLst/>
                <a:uLnTx/>
                <a:uFillTx/>
                <a:latin typeface="Segoe UI"/>
                <a:ea typeface="+mn-ea"/>
                <a:cs typeface="+mn-cs"/>
              </a:rPr>
              <a:t>Want to take your AI learning even further?</a:t>
            </a:r>
          </a:p>
        </p:txBody>
      </p:sp>
    </p:spTree>
    <p:extLst>
      <p:ext uri="{BB962C8B-B14F-4D97-AF65-F5344CB8AC3E}">
        <p14:creationId xmlns:p14="http://schemas.microsoft.com/office/powerpoint/2010/main" val="376911532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2A58D9-5583-4F86-A882-767F42B3F5F8}"/>
              </a:ext>
            </a:extLst>
          </p:cNvPr>
          <p:cNvSpPr txBox="1"/>
          <p:nvPr/>
        </p:nvSpPr>
        <p:spPr>
          <a:xfrm>
            <a:off x="2752725" y="3198167"/>
            <a:ext cx="6686550" cy="46166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0000"/>
                </a:solidFill>
                <a:effectLst/>
                <a:uLnTx/>
                <a:uFillTx/>
                <a:latin typeface="Segoe UI"/>
                <a:ea typeface="+mn-ea"/>
                <a:cs typeface="+mn-cs"/>
              </a:rPr>
              <a:t>Wick Editor video</a:t>
            </a:r>
            <a:endParaRPr kumimoji="0" lang="en-US" sz="2400" b="0" i="0" u="none" strike="noStrike" kern="1200" cap="none" spc="0" normalizeH="0" baseline="0" noProof="0" dirty="0">
              <a:ln>
                <a:noFill/>
              </a:ln>
              <a:solidFill>
                <a:srgbClr val="FF0000"/>
              </a:solidFill>
              <a:effectLst/>
              <a:uLnTx/>
              <a:uFillTx/>
              <a:latin typeface="Segoe UI"/>
              <a:ea typeface="+mn-ea"/>
              <a:cs typeface="+mn-cs"/>
            </a:endParaRPr>
          </a:p>
        </p:txBody>
      </p:sp>
      <p:pic>
        <p:nvPicPr>
          <p:cNvPr id="3" name="Online Media 2" descr="Get hands on with Azure, Shana Matthews, Program Manager, Student Developer Advocacy&#10;&#10;">
            <a:hlinkClick r:id="" action="ppaction://media"/>
            <a:extLst>
              <a:ext uri="{FF2B5EF4-FFF2-40B4-BE49-F238E27FC236}">
                <a16:creationId xmlns:a16="http://schemas.microsoft.com/office/drawing/2014/main" id="{18F53B47-41C2-4BD5-9631-5DA977DE3692}"/>
              </a:ext>
            </a:extLst>
          </p:cNvPr>
          <p:cNvPicPr>
            <a:picLocks noRot="1" noChangeAspect="1"/>
          </p:cNvPicPr>
          <p:nvPr>
            <a:videoFile r:link="rId1"/>
          </p:nvPr>
        </p:nvPicPr>
        <p:blipFill>
          <a:blip r:embed="rId4"/>
          <a:stretch>
            <a:fillRect/>
          </a:stretch>
        </p:blipFill>
        <p:spPr>
          <a:xfrm>
            <a:off x="0" y="0"/>
            <a:ext cx="12223918" cy="6875954"/>
          </a:xfrm>
          <a:prstGeom prst="rect">
            <a:avLst/>
          </a:prstGeom>
        </p:spPr>
      </p:pic>
    </p:spTree>
    <p:extLst>
      <p:ext uri="{BB962C8B-B14F-4D97-AF65-F5344CB8AC3E}">
        <p14:creationId xmlns:p14="http://schemas.microsoft.com/office/powerpoint/2010/main" val="377642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05E53-5201-B44C-A02F-5E30440E8548}"/>
              </a:ext>
            </a:extLst>
          </p:cNvPr>
          <p:cNvSpPr>
            <a:spLocks noGrp="1"/>
          </p:cNvSpPr>
          <p:nvPr>
            <p:ph type="title"/>
          </p:nvPr>
        </p:nvSpPr>
        <p:spPr/>
        <p:txBody>
          <a:bodyPr/>
          <a:lstStyle/>
          <a:p>
            <a:r>
              <a:rPr lang="en-US" dirty="0"/>
              <a:t>Stretch Challenge</a:t>
            </a:r>
          </a:p>
        </p:txBody>
      </p:sp>
      <p:sp>
        <p:nvSpPr>
          <p:cNvPr id="6" name="TextBox 5">
            <a:extLst>
              <a:ext uri="{FF2B5EF4-FFF2-40B4-BE49-F238E27FC236}">
                <a16:creationId xmlns:a16="http://schemas.microsoft.com/office/drawing/2014/main" id="{90739EDD-A89A-164B-A8CD-E44E07AC53D4}"/>
              </a:ext>
            </a:extLst>
          </p:cNvPr>
          <p:cNvSpPr txBox="1"/>
          <p:nvPr/>
        </p:nvSpPr>
        <p:spPr>
          <a:xfrm>
            <a:off x="524461" y="2530140"/>
            <a:ext cx="8246790" cy="120032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a:ea typeface="+mn-ea"/>
                <a:cs typeface="+mn-cs"/>
              </a:rPr>
              <a:t>To get started with your stretch challenge, educators can </a:t>
            </a:r>
            <a:r>
              <a:rPr kumimoji="0" lang="en-US" sz="2400" b="0" i="0" u="none" strike="noStrike" kern="1200" cap="none" spc="0" normalizeH="0" baseline="0" noProof="0" dirty="0">
                <a:ln>
                  <a:noFill/>
                </a:ln>
                <a:effectLst/>
                <a:uLnTx/>
                <a:uFillTx/>
                <a:latin typeface="Segoe UI Semibold"/>
                <a:ea typeface="+mn-ea"/>
                <a:cs typeface="+mn-cs"/>
              </a:rPr>
              <a:t>download the guide at </a:t>
            </a:r>
            <a:r>
              <a:rPr kumimoji="0" lang="en-US" sz="2400" b="0" i="0" u="none" strike="noStrike" kern="1200" cap="none" spc="0" normalizeH="0" baseline="0" noProof="0" dirty="0">
                <a:ln>
                  <a:noFill/>
                </a:ln>
                <a:solidFill>
                  <a:srgbClr val="8661C5"/>
                </a:solidFill>
                <a:effectLst/>
                <a:uLnTx/>
                <a:uFillTx/>
                <a:latin typeface="Segoe UI Semibold"/>
                <a:ea typeface="+mn-ea"/>
                <a:cs typeface="+mn-cs"/>
                <a:hlinkClick r:id="rId3"/>
              </a:rPr>
              <a:t>www.imaginecup.com/junior</a:t>
            </a:r>
            <a:r>
              <a:rPr kumimoji="0" lang="en-US" sz="2400" b="0" i="0" u="none" strike="noStrike" kern="1200" cap="none" spc="0" normalizeH="0" baseline="0" noProof="0" dirty="0">
                <a:ln>
                  <a:noFill/>
                </a:ln>
                <a:solidFill>
                  <a:srgbClr val="8661C5"/>
                </a:solidFill>
                <a:effectLst/>
                <a:uLnTx/>
                <a:uFillTx/>
                <a:latin typeface="Segoe UI Semibold"/>
                <a:ea typeface="+mn-ea"/>
                <a:cs typeface="+mn-cs"/>
              </a:rPr>
              <a:t> </a:t>
            </a:r>
          </a:p>
          <a:p>
            <a:pPr marL="119063" marR="0" lvl="0" indent="-119063" algn="l" defTabSz="914367" rtl="0" eaLnBrk="1" fontAlgn="auto" latinLnBrk="0" hangingPunct="1">
              <a:lnSpc>
                <a:spcPct val="100000"/>
              </a:lnSpc>
              <a:spcBef>
                <a:spcPts val="0"/>
              </a:spcBef>
              <a:spcAft>
                <a:spcPts val="0"/>
              </a:spcAft>
              <a:buClr>
                <a:srgbClr val="8661C5"/>
              </a:buClr>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639976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I image of Minecraft Education Edition website showing Hour of Code ">
            <a:extLst>
              <a:ext uri="{FF2B5EF4-FFF2-40B4-BE49-F238E27FC236}">
                <a16:creationId xmlns:a16="http://schemas.microsoft.com/office/drawing/2014/main" id="{665CC4E0-0425-C64C-B777-8928C4396C0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2771" y="1415143"/>
            <a:ext cx="8298986" cy="427808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6C7DF64C-6DC3-8E40-99B0-94FCBC1CA9BD}"/>
              </a:ext>
            </a:extLst>
          </p:cNvPr>
          <p:cNvSpPr txBox="1">
            <a:spLocks/>
          </p:cNvSpPr>
          <p:nvPr/>
        </p:nvSpPr>
        <p:spPr>
          <a:xfrm>
            <a:off x="402771" y="462717"/>
            <a:ext cx="11018520" cy="553998"/>
          </a:xfrm>
          <a:prstGeom prst="rect">
            <a:avLst/>
          </a:prstGeom>
        </p:spPr>
        <p:txBody>
          <a:bodyPr vert="horz" wrap="square" lIns="0" tIns="0" rIns="0" bIns="0" rtlCol="0" anchor="b">
            <a:spAutoFit/>
          </a:bodyPr>
          <a:lstStyle>
            <a:lvl1pPr algn="ctr" defTabSz="932742" rtl="0" eaLnBrk="1" latinLnBrk="0" hangingPunct="1">
              <a:lnSpc>
                <a:spcPct val="100000"/>
              </a:lnSpc>
              <a:spcBef>
                <a:spcPct val="0"/>
              </a:spcBef>
              <a:buNone/>
              <a:defRPr lang="en-US" sz="6000" b="0" kern="1200" cap="none" spc="-50" baseline="0">
                <a:ln w="3175">
                  <a:noFill/>
                </a:ln>
                <a:solidFill>
                  <a:schemeClr val="bg1"/>
                </a:solidFill>
                <a:effectLst/>
                <a:latin typeface="+mj-lt"/>
                <a:ea typeface="+mn-ea"/>
                <a:cs typeface="Segoe UI" pitchFamily="34" charset="0"/>
              </a:defRPr>
            </a:lvl1pPr>
          </a:lstStyle>
          <a:p>
            <a:pPr algn="l"/>
            <a:r>
              <a:rPr lang="en-IN" sz="3600" dirty="0">
                <a:solidFill>
                  <a:schemeClr val="accent1"/>
                </a:solidFill>
              </a:rPr>
              <a:t>Introduction to Minecraft</a:t>
            </a:r>
            <a:endParaRPr lang="en-GB" sz="3600" dirty="0">
              <a:solidFill>
                <a:schemeClr val="accent1"/>
              </a:solidFill>
            </a:endParaRPr>
          </a:p>
        </p:txBody>
      </p:sp>
      <p:sp>
        <p:nvSpPr>
          <p:cNvPr id="6" name="TextBox 5">
            <a:extLst>
              <a:ext uri="{FF2B5EF4-FFF2-40B4-BE49-F238E27FC236}">
                <a16:creationId xmlns:a16="http://schemas.microsoft.com/office/drawing/2014/main" id="{86B9B14F-9AD9-A14B-A6B7-FCF562C7B904}"/>
              </a:ext>
            </a:extLst>
          </p:cNvPr>
          <p:cNvSpPr txBox="1"/>
          <p:nvPr/>
        </p:nvSpPr>
        <p:spPr>
          <a:xfrm>
            <a:off x="8926287" y="1415144"/>
            <a:ext cx="2982684" cy="4426596"/>
          </a:xfrm>
          <a:prstGeom prst="rect">
            <a:avLst/>
          </a:prstGeom>
          <a:noFill/>
        </p:spPr>
        <p:txBody>
          <a:bodyPr wrap="square" lIns="0" tIns="0" rIns="0" bIns="0" rtlCol="0">
            <a:spAutoFit/>
          </a:bodyPr>
          <a:lstStyle/>
          <a:p>
            <a:pPr fontAlgn="base"/>
            <a:r>
              <a:rPr lang="en-GB" sz="1800" dirty="0"/>
              <a:t>Explore basic coding concepts and learn about artificial intelligence (AI) in this free Hour of Code lesson in Minecraft: Education Edition! Help the Agent prevent forest fires with Minecraft and </a:t>
            </a:r>
            <a:r>
              <a:rPr lang="en-GB" sz="1800" dirty="0" err="1"/>
              <a:t>MakeCode</a:t>
            </a:r>
            <a:r>
              <a:rPr lang="en-GB" sz="1800" dirty="0"/>
              <a:t>. </a:t>
            </a:r>
            <a:r>
              <a:rPr lang="en-US" sz="1800" dirty="0"/>
              <a:t>​</a:t>
            </a:r>
          </a:p>
          <a:p>
            <a:pPr fontAlgn="base"/>
            <a:r>
              <a:rPr lang="en-GB" sz="1800" dirty="0"/>
              <a:t>​</a:t>
            </a:r>
          </a:p>
          <a:p>
            <a:pPr fontAlgn="base"/>
            <a:r>
              <a:rPr lang="en-US" sz="1800" dirty="0"/>
              <a:t>The course with full instructions can be found on this link: ​</a:t>
            </a:r>
          </a:p>
          <a:p>
            <a:pPr fontAlgn="base"/>
            <a:r>
              <a:rPr lang="en-US" sz="1800" u="sng" dirty="0">
                <a:hlinkClick r:id="rId4">
                  <a:extLst>
                    <a:ext uri="{A12FA001-AC4F-418D-AE19-62706E023703}">
                      <ahyp:hlinkClr xmlns:ahyp="http://schemas.microsoft.com/office/drawing/2018/hyperlinkcolor" val="tx"/>
                    </a:ext>
                  </a:extLst>
                </a:hlinkClick>
              </a:rPr>
              <a:t>https://education.minecraft.net/hour-of-code </a:t>
            </a:r>
            <a:r>
              <a:rPr lang="en-GB" sz="1800" dirty="0"/>
              <a:t>​</a:t>
            </a:r>
          </a:p>
          <a:p>
            <a:pPr fontAlgn="base"/>
            <a:r>
              <a:rPr lang="en-US" dirty="0"/>
              <a:t>​</a:t>
            </a:r>
          </a:p>
        </p:txBody>
      </p:sp>
    </p:spTree>
    <p:extLst>
      <p:ext uri="{BB962C8B-B14F-4D97-AF65-F5344CB8AC3E}">
        <p14:creationId xmlns:p14="http://schemas.microsoft.com/office/powerpoint/2010/main" val="1540263987"/>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2A58D9-5583-4F86-A882-767F42B3F5F8}"/>
              </a:ext>
            </a:extLst>
          </p:cNvPr>
          <p:cNvSpPr txBox="1"/>
          <p:nvPr/>
        </p:nvSpPr>
        <p:spPr>
          <a:xfrm>
            <a:off x="2752725" y="3198167"/>
            <a:ext cx="6686550" cy="46166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FF0000"/>
                </a:solidFill>
                <a:effectLst/>
                <a:uLnTx/>
                <a:uFillTx/>
                <a:latin typeface="Segoe UI"/>
                <a:ea typeface="+mn-ea"/>
                <a:cs typeface="+mn-cs"/>
              </a:rPr>
              <a:t>Pablo video</a:t>
            </a:r>
            <a:endParaRPr kumimoji="0" lang="en-US" sz="2400" b="0" i="0" u="none" strike="noStrike" kern="1200" cap="none" spc="0" normalizeH="0" baseline="0" noProof="0" dirty="0">
              <a:ln>
                <a:noFill/>
              </a:ln>
              <a:solidFill>
                <a:srgbClr val="FF0000"/>
              </a:solidFill>
              <a:effectLst/>
              <a:uLnTx/>
              <a:uFillTx/>
              <a:latin typeface="Segoe UI"/>
              <a:ea typeface="+mn-ea"/>
              <a:cs typeface="+mn-cs"/>
            </a:endParaRPr>
          </a:p>
        </p:txBody>
      </p:sp>
      <p:pic>
        <p:nvPicPr>
          <p:cNvPr id="4" name="Online Media 3" descr="Imagine Cup Junior next steps, Pablo Veramendi, Global Competition Manager, Imagine Cup&#10;&#10;">
            <a:hlinkClick r:id="" action="ppaction://media"/>
            <a:extLst>
              <a:ext uri="{FF2B5EF4-FFF2-40B4-BE49-F238E27FC236}">
                <a16:creationId xmlns:a16="http://schemas.microsoft.com/office/drawing/2014/main" id="{13C19E3F-D873-42CA-9B71-73ACC6261E09}"/>
              </a:ext>
            </a:extLst>
          </p:cNvPr>
          <p:cNvPicPr>
            <a:picLocks noRot="1" noChangeAspect="1"/>
          </p:cNvPicPr>
          <p:nvPr>
            <a:videoFile r:link="rId1"/>
          </p:nvPr>
        </p:nvPicPr>
        <p:blipFill>
          <a:blip r:embed="rId4"/>
          <a:stretch>
            <a:fillRect/>
          </a:stretch>
        </p:blipFill>
        <p:spPr>
          <a:xfrm>
            <a:off x="-1" y="0"/>
            <a:ext cx="12192001" cy="6858000"/>
          </a:xfrm>
          <a:prstGeom prst="rect">
            <a:avLst/>
          </a:prstGeom>
        </p:spPr>
      </p:pic>
    </p:spTree>
    <p:extLst>
      <p:ext uri="{BB962C8B-B14F-4D97-AF65-F5344CB8AC3E}">
        <p14:creationId xmlns:p14="http://schemas.microsoft.com/office/powerpoint/2010/main" val="249970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E6B62D8-AA50-4E4C-BA39-0C2C313AA4D1}"/>
              </a:ext>
            </a:extLst>
          </p:cNvPr>
          <p:cNvSpPr txBox="1"/>
          <p:nvPr/>
        </p:nvSpPr>
        <p:spPr>
          <a:xfrm>
            <a:off x="405830" y="4932485"/>
            <a:ext cx="9764865" cy="1348061"/>
          </a:xfrm>
          <a:prstGeom prst="rect">
            <a:avLst/>
          </a:prstGeom>
          <a:noFill/>
        </p:spPr>
        <p:txBody>
          <a:bodyPr wrap="square" rtlCol="0">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lang="en-AU" sz="9600" kern="0" dirty="0">
                <a:solidFill>
                  <a:schemeClr val="bg1"/>
                </a:solidFill>
                <a:latin typeface="Segoe UI"/>
              </a:rPr>
              <a:t>Good</a:t>
            </a:r>
            <a:r>
              <a:rPr kumimoji="0" lang="en-AU" sz="9600" b="0" i="0" u="none" strike="noStrike" kern="0" cap="none" spc="0" normalizeH="0" baseline="0" noProof="0" dirty="0">
                <a:ln>
                  <a:noFill/>
                </a:ln>
                <a:solidFill>
                  <a:schemeClr val="bg1"/>
                </a:solidFill>
                <a:effectLst/>
                <a:uLnTx/>
                <a:uFillTx/>
                <a:latin typeface="Segoe UI"/>
                <a:ea typeface="+mn-ea"/>
                <a:cs typeface="+mn-cs"/>
              </a:rPr>
              <a:t> luck!</a:t>
            </a:r>
          </a:p>
        </p:txBody>
      </p:sp>
    </p:spTree>
    <p:extLst>
      <p:ext uri="{BB962C8B-B14F-4D97-AF65-F5344CB8AC3E}">
        <p14:creationId xmlns:p14="http://schemas.microsoft.com/office/powerpoint/2010/main" val="391071136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739EDD-A89A-164B-A8CD-E44E07AC53D4}"/>
              </a:ext>
            </a:extLst>
          </p:cNvPr>
          <p:cNvSpPr txBox="1"/>
          <p:nvPr/>
        </p:nvSpPr>
        <p:spPr>
          <a:xfrm>
            <a:off x="524461" y="2530140"/>
            <a:ext cx="8246790" cy="193899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Segoe UI Semibold"/>
                <a:ea typeface="+mn-ea"/>
                <a:cs typeface="+mn-cs"/>
              </a:rPr>
              <a:t>Educators, to submit projects </a:t>
            </a:r>
            <a:r>
              <a:rPr kumimoji="0" lang="en-US" sz="2400" b="0" i="0" u="none" strike="noStrike" kern="1200" cap="none" spc="0" normalizeH="0" baseline="0" noProof="0" dirty="0">
                <a:ln>
                  <a:noFill/>
                </a:ln>
                <a:solidFill>
                  <a:schemeClr val="bg1"/>
                </a:solidFill>
                <a:effectLst/>
                <a:uLnTx/>
                <a:uFillTx/>
                <a:latin typeface="Segoe UI Semibold"/>
                <a:ea typeface="+mn-ea"/>
                <a:cs typeface="+mn-cs"/>
              </a:rPr>
              <a:t>visit </a:t>
            </a:r>
            <a:r>
              <a:rPr kumimoji="0" lang="en-US" sz="2400" b="0" i="0" u="none" strike="noStrike" kern="1200" cap="none" spc="0" normalizeH="0" baseline="0" noProof="0" dirty="0">
                <a:ln>
                  <a:noFill/>
                </a:ln>
                <a:solidFill>
                  <a:srgbClr val="8661C5"/>
                </a:solidFill>
                <a:effectLst/>
                <a:uLnTx/>
                <a:uFillTx/>
                <a:latin typeface="Segoe UI Semibold"/>
                <a:ea typeface="+mn-ea"/>
                <a:cs typeface="+mn-cs"/>
                <a:hlinkClick r:id="rId2"/>
              </a:rPr>
              <a:t>www.imaginecup.com/junior</a:t>
            </a:r>
            <a:r>
              <a:rPr kumimoji="0" lang="en-US" sz="2400" b="0" i="0" u="none" strike="noStrike" kern="1200" cap="none" spc="0" normalizeH="0" baseline="0" noProof="0" dirty="0">
                <a:ln>
                  <a:noFill/>
                </a:ln>
                <a:solidFill>
                  <a:srgbClr val="8661C5"/>
                </a:solidFill>
                <a:effectLst/>
                <a:uLnTx/>
                <a:uFillTx/>
                <a:latin typeface="Segoe UI Semibold"/>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2400" dirty="0">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Segoe UI Semibold"/>
                <a:ea typeface="+mn-ea"/>
                <a:cs typeface="+mn-cs"/>
              </a:rPr>
              <a:t>Submissions open 3 February and close 12 May</a:t>
            </a:r>
          </a:p>
          <a:p>
            <a:pPr marL="119063" marR="0" lvl="0" indent="-119063" algn="l" defTabSz="914367" rtl="0" eaLnBrk="1" fontAlgn="auto" latinLnBrk="0" hangingPunct="1">
              <a:lnSpc>
                <a:spcPct val="100000"/>
              </a:lnSpc>
              <a:spcBef>
                <a:spcPts val="0"/>
              </a:spcBef>
              <a:spcAft>
                <a:spcPts val="0"/>
              </a:spcAft>
              <a:buClr>
                <a:srgbClr val="8661C5"/>
              </a:buClr>
              <a:buSzTx/>
              <a:buFont typeface="Arial" panose="020B0604020202020204" pitchFamily="34" charset="0"/>
              <a:buChar char="•"/>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F0C05E53-5201-B44C-A02F-5E30440E8548}"/>
              </a:ext>
            </a:extLst>
          </p:cNvPr>
          <p:cNvSpPr>
            <a:spLocks noGrp="1"/>
          </p:cNvSpPr>
          <p:nvPr>
            <p:ph type="title"/>
          </p:nvPr>
        </p:nvSpPr>
        <p:spPr/>
        <p:txBody>
          <a:bodyPr/>
          <a:lstStyle/>
          <a:p>
            <a:r>
              <a:rPr lang="en-US" dirty="0"/>
              <a:t>Submission</a:t>
            </a:r>
          </a:p>
        </p:txBody>
      </p:sp>
    </p:spTree>
    <p:extLst>
      <p:ext uri="{BB962C8B-B14F-4D97-AF65-F5344CB8AC3E}">
        <p14:creationId xmlns:p14="http://schemas.microsoft.com/office/powerpoint/2010/main" val="7510086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hidden="1">
            <a:extLst>
              <a:ext uri="{FF2B5EF4-FFF2-40B4-BE49-F238E27FC236}">
                <a16:creationId xmlns:a16="http://schemas.microsoft.com/office/drawing/2014/main" id="{81B6BEE6-75E2-4C72-BB86-FFC430AD4930}"/>
              </a:ext>
            </a:extLst>
          </p:cNvPr>
          <p:cNvSpPr txBox="1"/>
          <p:nvPr/>
        </p:nvSpPr>
        <p:spPr>
          <a:xfrm>
            <a:off x="2647619" y="2905780"/>
            <a:ext cx="6465094" cy="523220"/>
          </a:xfrm>
          <a:prstGeom prst="rect">
            <a:avLst/>
          </a:prstGeom>
          <a:noFill/>
        </p:spPr>
        <p:txBody>
          <a:bodyPr wrap="square" rtlCol="0">
            <a:spAutoFit/>
          </a:bodyPr>
          <a:lstStyle/>
          <a:p>
            <a:pPr algn="ctr"/>
            <a:r>
              <a:rPr lang="en-GB" sz="2800" dirty="0">
                <a:solidFill>
                  <a:srgbClr val="FF0000"/>
                </a:solidFill>
              </a:rPr>
              <a:t>Karon video</a:t>
            </a:r>
            <a:endParaRPr lang="en-US" sz="2800" dirty="0">
              <a:solidFill>
                <a:srgbClr val="FF0000"/>
              </a:solidFill>
            </a:endParaRPr>
          </a:p>
        </p:txBody>
      </p:sp>
      <p:pic>
        <p:nvPicPr>
          <p:cNvPr id="5" name="Online Media 4" descr="Welcome from Karon Weber, Partner Director, Education Workshop&#10;">
            <a:hlinkClick r:id="" action="ppaction://media"/>
            <a:extLst>
              <a:ext uri="{FF2B5EF4-FFF2-40B4-BE49-F238E27FC236}">
                <a16:creationId xmlns:a16="http://schemas.microsoft.com/office/drawing/2014/main" id="{B18B28CA-754D-4435-A3DC-388BC832F3C5}"/>
              </a:ext>
            </a:extLst>
          </p:cNvPr>
          <p:cNvPicPr>
            <a:picLocks noRot="1" noChangeAspect="1"/>
          </p:cNvPicPr>
          <p:nvPr>
            <a:videoFile r:link="rId1"/>
          </p:nvPr>
        </p:nvPicPr>
        <p:blipFill>
          <a:blip r:embed="rId4"/>
          <a:stretch>
            <a:fillRect/>
          </a:stretch>
        </p:blipFill>
        <p:spPr>
          <a:xfrm>
            <a:off x="0" y="0"/>
            <a:ext cx="12192000" cy="6858001"/>
          </a:xfrm>
          <a:prstGeom prst="rect">
            <a:avLst/>
          </a:prstGeom>
        </p:spPr>
      </p:pic>
    </p:spTree>
    <p:extLst>
      <p:ext uri="{BB962C8B-B14F-4D97-AF65-F5344CB8AC3E}">
        <p14:creationId xmlns:p14="http://schemas.microsoft.com/office/powerpoint/2010/main" val="47096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B4663EA-D759-6844-A729-98A441DF427F}"/>
              </a:ext>
            </a:extLst>
          </p:cNvPr>
          <p:cNvSpPr>
            <a:spLocks noGrp="1"/>
          </p:cNvSpPr>
          <p:nvPr>
            <p:ph type="title" idx="4294967295"/>
          </p:nvPr>
        </p:nvSpPr>
        <p:spPr>
          <a:xfrm>
            <a:off x="279248" y="5159993"/>
            <a:ext cx="7354888" cy="1354137"/>
          </a:xfrm>
        </p:spPr>
        <p:txBody>
          <a:bodyPr/>
          <a:lstStyle/>
          <a:p>
            <a:r>
              <a:rPr lang="en-US" sz="4400" dirty="0">
                <a:solidFill>
                  <a:schemeClr val="tx1"/>
                </a:solidFill>
              </a:rPr>
              <a:t>Build your project in a day</a:t>
            </a:r>
          </a:p>
        </p:txBody>
      </p:sp>
    </p:spTree>
    <p:extLst>
      <p:ext uri="{BB962C8B-B14F-4D97-AF65-F5344CB8AC3E}">
        <p14:creationId xmlns:p14="http://schemas.microsoft.com/office/powerpoint/2010/main" val="36349329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A07A46-FA86-F344-8A7D-94DE35B0D4A6}"/>
              </a:ext>
              <a:ext uri="{C183D7F6-B498-43B3-948B-1728B52AA6E4}">
                <adec:decorative xmlns:adec="http://schemas.microsoft.com/office/drawing/2017/decorative" val="1"/>
              </a:ext>
            </a:extLst>
          </p:cNvPr>
          <p:cNvSpPr/>
          <p:nvPr/>
        </p:nvSpPr>
        <p:spPr bwMode="auto">
          <a:xfrm>
            <a:off x="676800" y="2500368"/>
            <a:ext cx="2456694" cy="8099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9724A104-12E9-8748-B96B-DF3E7256DF03}"/>
              </a:ext>
            </a:extLst>
          </p:cNvPr>
          <p:cNvSpPr txBox="1"/>
          <p:nvPr/>
        </p:nvSpPr>
        <p:spPr>
          <a:xfrm>
            <a:off x="584200" y="2500368"/>
            <a:ext cx="11056168" cy="2246769"/>
          </a:xfrm>
          <a:prstGeom prst="rect">
            <a:avLst/>
          </a:prstGeom>
          <a:noFill/>
        </p:spPr>
        <p:txBody>
          <a:bodyPr wrap="square" rtlCol="0">
            <a:spAutoFit/>
          </a:bodyPr>
          <a:lstStyle/>
          <a:p>
            <a:r>
              <a:rPr lang="en-AU" sz="4400" dirty="0">
                <a:latin typeface="+mj-lt"/>
              </a:rPr>
              <a:t> </a:t>
            </a:r>
            <a:r>
              <a:rPr lang="en-AU" sz="4400" dirty="0">
                <a:solidFill>
                  <a:schemeClr val="bg1"/>
                </a:solidFill>
                <a:latin typeface="+mj-lt"/>
              </a:rPr>
              <a:t>Check in</a:t>
            </a:r>
          </a:p>
          <a:p>
            <a:endParaRPr lang="en-AU" sz="2400" dirty="0">
              <a:latin typeface="+mj-lt"/>
            </a:endParaRPr>
          </a:p>
          <a:p>
            <a:r>
              <a:rPr lang="en-GB" sz="7200" dirty="0"/>
              <a:t>What are the ethics of AI?</a:t>
            </a:r>
          </a:p>
        </p:txBody>
      </p:sp>
    </p:spTree>
    <p:extLst>
      <p:ext uri="{BB962C8B-B14F-4D97-AF65-F5344CB8AC3E}">
        <p14:creationId xmlns:p14="http://schemas.microsoft.com/office/powerpoint/2010/main" val="3620275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hidden="1">
            <a:extLst>
              <a:ext uri="{FF2B5EF4-FFF2-40B4-BE49-F238E27FC236}">
                <a16:creationId xmlns:a16="http://schemas.microsoft.com/office/drawing/2014/main" id="{81B6BEE6-75E2-4C72-BB86-FFC430AD4930}"/>
              </a:ext>
            </a:extLst>
          </p:cNvPr>
          <p:cNvSpPr txBox="1"/>
          <p:nvPr/>
        </p:nvSpPr>
        <p:spPr>
          <a:xfrm>
            <a:off x="2647619" y="2905780"/>
            <a:ext cx="6465094" cy="523220"/>
          </a:xfrm>
          <a:prstGeom prst="rect">
            <a:avLst/>
          </a:prstGeom>
          <a:noFill/>
        </p:spPr>
        <p:txBody>
          <a:bodyPr wrap="square" rtlCol="0">
            <a:spAutoFit/>
          </a:bodyPr>
          <a:lstStyle/>
          <a:p>
            <a:pPr algn="ctr"/>
            <a:r>
              <a:rPr lang="en-GB" sz="2800" dirty="0">
                <a:solidFill>
                  <a:srgbClr val="FF0000"/>
                </a:solidFill>
              </a:rPr>
              <a:t>Dan Morris video</a:t>
            </a:r>
          </a:p>
        </p:txBody>
      </p:sp>
      <p:pic>
        <p:nvPicPr>
          <p:cNvPr id="3" name="Online Media 2" descr="AI for Good and Responsible AI, Dan Morris, Principal Scientist, AI for Earth&#10;">
            <a:hlinkClick r:id="" action="ppaction://media"/>
            <a:extLst>
              <a:ext uri="{FF2B5EF4-FFF2-40B4-BE49-F238E27FC236}">
                <a16:creationId xmlns:a16="http://schemas.microsoft.com/office/drawing/2014/main" id="{0838D4D0-1455-416E-BE72-A38E0CFC72EC}"/>
              </a:ext>
            </a:extLst>
          </p:cNvPr>
          <p:cNvPicPr>
            <a:picLocks noRot="1" noChangeAspect="1"/>
          </p:cNvPicPr>
          <p:nvPr>
            <a:videoFile r:link="rId1"/>
          </p:nvPr>
        </p:nvPicPr>
        <p:blipFill>
          <a:blip r:embed="rId4"/>
          <a:stretch>
            <a:fillRect/>
          </a:stretch>
        </p:blipFill>
        <p:spPr>
          <a:xfrm>
            <a:off x="-2" y="0"/>
            <a:ext cx="12192002" cy="6858000"/>
          </a:xfrm>
          <a:prstGeom prst="rect">
            <a:avLst/>
          </a:prstGeom>
        </p:spPr>
      </p:pic>
    </p:spTree>
    <p:extLst>
      <p:ext uri="{BB962C8B-B14F-4D97-AF65-F5344CB8AC3E}">
        <p14:creationId xmlns:p14="http://schemas.microsoft.com/office/powerpoint/2010/main" val="198110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31F400F9-273C-094F-B4E5-F971CED9231D}"/>
              </a:ext>
              <a:ext uri="{C183D7F6-B498-43B3-948B-1728B52AA6E4}">
                <adec:decorative xmlns:adec="http://schemas.microsoft.com/office/drawing/2017/decorative" val="1"/>
              </a:ext>
            </a:extLst>
          </p:cNvPr>
          <p:cNvSpPr/>
          <p:nvPr/>
        </p:nvSpPr>
        <p:spPr bwMode="auto">
          <a:xfrm>
            <a:off x="3183038" y="5359078"/>
            <a:ext cx="6134582" cy="7457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5" name="Title 4">
            <a:extLst>
              <a:ext uri="{FF2B5EF4-FFF2-40B4-BE49-F238E27FC236}">
                <a16:creationId xmlns:a16="http://schemas.microsoft.com/office/drawing/2014/main" id="{8D7720E3-8A00-6145-A071-7601A3764AF4}"/>
              </a:ext>
            </a:extLst>
          </p:cNvPr>
          <p:cNvSpPr>
            <a:spLocks noGrp="1"/>
          </p:cNvSpPr>
          <p:nvPr>
            <p:ph type="title"/>
          </p:nvPr>
        </p:nvSpPr>
        <p:spPr/>
        <p:txBody>
          <a:bodyPr/>
          <a:lstStyle/>
          <a:p>
            <a:r>
              <a:rPr lang="en-US" dirty="0">
                <a:solidFill>
                  <a:schemeClr val="tx1"/>
                </a:solidFill>
              </a:rPr>
              <a:t>The Microsoft ethics principles			</a:t>
            </a:r>
          </a:p>
        </p:txBody>
      </p:sp>
      <p:grpSp>
        <p:nvGrpSpPr>
          <p:cNvPr id="36" name="Group 35">
            <a:extLst>
              <a:ext uri="{FF2B5EF4-FFF2-40B4-BE49-F238E27FC236}">
                <a16:creationId xmlns:a16="http://schemas.microsoft.com/office/drawing/2014/main" id="{8E9A6841-72B7-474E-B903-AE4D9CE80885}"/>
              </a:ext>
              <a:ext uri="{C183D7F6-B498-43B3-948B-1728B52AA6E4}">
                <adec:decorative xmlns:adec="http://schemas.microsoft.com/office/drawing/2017/decorative" val="1"/>
              </a:ext>
            </a:extLst>
          </p:cNvPr>
          <p:cNvGrpSpPr/>
          <p:nvPr/>
        </p:nvGrpSpPr>
        <p:grpSpPr>
          <a:xfrm>
            <a:off x="935104" y="1263729"/>
            <a:ext cx="931470" cy="931468"/>
            <a:chOff x="1399512" y="1471838"/>
            <a:chExt cx="788528" cy="788528"/>
          </a:xfrm>
        </p:grpSpPr>
        <p:sp>
          <p:nvSpPr>
            <p:cNvPr id="9" name="Oval 8">
              <a:extLst>
                <a:ext uri="{FF2B5EF4-FFF2-40B4-BE49-F238E27FC236}">
                  <a16:creationId xmlns:a16="http://schemas.microsoft.com/office/drawing/2014/main" id="{36B41287-65D5-3441-A496-A90654A97E7A}"/>
                </a:ext>
              </a:extLst>
            </p:cNvPr>
            <p:cNvSpPr/>
            <p:nvPr/>
          </p:nvSpPr>
          <p:spPr bwMode="auto">
            <a:xfrm>
              <a:off x="1399512" y="1471838"/>
              <a:ext cx="788528" cy="78852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b="1" dirty="0">
                <a:solidFill>
                  <a:schemeClr val="tx1"/>
                </a:solidFill>
                <a:latin typeface="Segoe UI Semibold"/>
                <a:cs typeface="Segoe UI" pitchFamily="34" charset="0"/>
              </a:endParaRPr>
            </a:p>
          </p:txBody>
        </p:sp>
        <p:sp>
          <p:nvSpPr>
            <p:cNvPr id="17" name="Compare_F057">
              <a:extLst>
                <a:ext uri="{FF2B5EF4-FFF2-40B4-BE49-F238E27FC236}">
                  <a16:creationId xmlns:a16="http://schemas.microsoft.com/office/drawing/2014/main" id="{5705D2E2-B288-4741-BCCC-3206532E47E0}"/>
                </a:ext>
              </a:extLst>
            </p:cNvPr>
            <p:cNvSpPr>
              <a:spLocks noChangeAspect="1" noEditPoints="1"/>
            </p:cNvSpPr>
            <p:nvPr/>
          </p:nvSpPr>
          <p:spPr bwMode="auto">
            <a:xfrm>
              <a:off x="1619892" y="1675392"/>
              <a:ext cx="347766" cy="35911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grpSp>
      <p:sp>
        <p:nvSpPr>
          <p:cNvPr id="26" name="Rectangle 25">
            <a:extLst>
              <a:ext uri="{FF2B5EF4-FFF2-40B4-BE49-F238E27FC236}">
                <a16:creationId xmlns:a16="http://schemas.microsoft.com/office/drawing/2014/main" id="{FF776CCE-CB8B-5B45-B9DB-B7F504E4874F}"/>
              </a:ext>
            </a:extLst>
          </p:cNvPr>
          <p:cNvSpPr/>
          <p:nvPr/>
        </p:nvSpPr>
        <p:spPr>
          <a:xfrm>
            <a:off x="570971" y="2219854"/>
            <a:ext cx="1659734" cy="757130"/>
          </a:xfrm>
          <a:prstGeom prst="rect">
            <a:avLst/>
          </a:prstGeom>
        </p:spPr>
        <p:txBody>
          <a:bodyPr wrap="square">
            <a:spAutoFit/>
          </a:bodyPr>
          <a:lstStyle/>
          <a:p>
            <a:pPr algn="ctr" defTabSz="932472" fontAlgn="base">
              <a:lnSpc>
                <a:spcPct val="90000"/>
              </a:lnSpc>
              <a:spcBef>
                <a:spcPct val="0"/>
              </a:spcBef>
              <a:spcAft>
                <a:spcPct val="0"/>
              </a:spcAft>
            </a:pPr>
            <a:r>
              <a:rPr lang="en-US" sz="2000" dirty="0">
                <a:latin typeface="+mj-lt"/>
                <a:cs typeface="Segoe UI" pitchFamily="34" charset="0"/>
              </a:rPr>
              <a:t>Fairness</a:t>
            </a:r>
          </a:p>
          <a:p>
            <a:pPr algn="ctr" defTabSz="932472" fontAlgn="base">
              <a:lnSpc>
                <a:spcPct val="90000"/>
              </a:lnSpc>
              <a:spcBef>
                <a:spcPct val="0"/>
              </a:spcBef>
              <a:spcAft>
                <a:spcPct val="0"/>
              </a:spcAft>
            </a:pPr>
            <a:r>
              <a:rPr lang="en-US" sz="1400" dirty="0">
                <a:latin typeface="Segoe UI Semibold"/>
                <a:cs typeface="Segoe UI" pitchFamily="34" charset="0"/>
              </a:rPr>
              <a:t>Treat all people </a:t>
            </a:r>
            <a:br>
              <a:rPr lang="en-US" sz="1400" dirty="0">
                <a:latin typeface="Segoe UI Semibold"/>
                <a:cs typeface="Segoe UI" pitchFamily="34" charset="0"/>
              </a:rPr>
            </a:br>
            <a:r>
              <a:rPr lang="en-US" sz="1400" dirty="0">
                <a:latin typeface="Segoe UI Semibold"/>
                <a:cs typeface="Segoe UI" pitchFamily="34" charset="0"/>
              </a:rPr>
              <a:t>fairly and equally.</a:t>
            </a:r>
            <a:endParaRPr lang="en-US" sz="1400" dirty="0"/>
          </a:p>
        </p:txBody>
      </p:sp>
      <p:grpSp>
        <p:nvGrpSpPr>
          <p:cNvPr id="35" name="Group 34">
            <a:extLst>
              <a:ext uri="{FF2B5EF4-FFF2-40B4-BE49-F238E27FC236}">
                <a16:creationId xmlns:a16="http://schemas.microsoft.com/office/drawing/2014/main" id="{76FE5855-6AF6-A845-8DE0-ED8DCB18E84B}"/>
              </a:ext>
              <a:ext uri="{C183D7F6-B498-43B3-948B-1728B52AA6E4}">
                <adec:decorative xmlns:adec="http://schemas.microsoft.com/office/drawing/2017/decorative" val="1"/>
              </a:ext>
            </a:extLst>
          </p:cNvPr>
          <p:cNvGrpSpPr/>
          <p:nvPr/>
        </p:nvGrpSpPr>
        <p:grpSpPr>
          <a:xfrm>
            <a:off x="3887006" y="1263729"/>
            <a:ext cx="931470" cy="931468"/>
            <a:chOff x="4026965" y="1471838"/>
            <a:chExt cx="788528" cy="788528"/>
          </a:xfrm>
        </p:grpSpPr>
        <p:sp>
          <p:nvSpPr>
            <p:cNvPr id="27" name="Oval 26">
              <a:extLst>
                <a:ext uri="{FF2B5EF4-FFF2-40B4-BE49-F238E27FC236}">
                  <a16:creationId xmlns:a16="http://schemas.microsoft.com/office/drawing/2014/main" id="{8393577A-D3F5-EC4C-9DDC-94FF3E8FA234}"/>
                </a:ext>
              </a:extLst>
            </p:cNvPr>
            <p:cNvSpPr/>
            <p:nvPr/>
          </p:nvSpPr>
          <p:spPr bwMode="auto">
            <a:xfrm>
              <a:off x="4026965" y="1471838"/>
              <a:ext cx="788528" cy="78852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b="1" dirty="0">
                <a:solidFill>
                  <a:schemeClr val="tx1"/>
                </a:solidFill>
                <a:latin typeface="Segoe UI Semibold"/>
                <a:cs typeface="Segoe UI" pitchFamily="34" charset="0"/>
              </a:endParaRPr>
            </a:p>
          </p:txBody>
        </p:sp>
        <p:sp>
          <p:nvSpPr>
            <p:cNvPr id="16" name="Shield_EA18">
              <a:extLst>
                <a:ext uri="{FF2B5EF4-FFF2-40B4-BE49-F238E27FC236}">
                  <a16:creationId xmlns:a16="http://schemas.microsoft.com/office/drawing/2014/main" id="{64B56BC8-6667-5C46-908E-1F32FAB1B8C4}"/>
                </a:ext>
              </a:extLst>
            </p:cNvPr>
            <p:cNvSpPr>
              <a:spLocks noChangeAspect="1"/>
            </p:cNvSpPr>
            <p:nvPr/>
          </p:nvSpPr>
          <p:spPr bwMode="auto">
            <a:xfrm>
              <a:off x="4250767" y="1688748"/>
              <a:ext cx="340924" cy="36296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30" name="Rectangle 29">
            <a:extLst>
              <a:ext uri="{FF2B5EF4-FFF2-40B4-BE49-F238E27FC236}">
                <a16:creationId xmlns:a16="http://schemas.microsoft.com/office/drawing/2014/main" id="{8DD065D6-0331-E848-BD8E-217DE6183CAF}"/>
              </a:ext>
            </a:extLst>
          </p:cNvPr>
          <p:cNvSpPr/>
          <p:nvPr/>
        </p:nvSpPr>
        <p:spPr>
          <a:xfrm>
            <a:off x="2871842" y="2219854"/>
            <a:ext cx="2961796" cy="757130"/>
          </a:xfrm>
          <a:prstGeom prst="rect">
            <a:avLst/>
          </a:prstGeom>
        </p:spPr>
        <p:txBody>
          <a:bodyPr wrap="square">
            <a:spAutoFit/>
          </a:bodyPr>
          <a:lstStyle/>
          <a:p>
            <a:pPr lvl="0" algn="ctr" defTabSz="932472" fontAlgn="base">
              <a:lnSpc>
                <a:spcPct val="90000"/>
              </a:lnSpc>
              <a:spcBef>
                <a:spcPct val="0"/>
              </a:spcBef>
              <a:spcAft>
                <a:spcPct val="0"/>
              </a:spcAft>
            </a:pPr>
            <a:r>
              <a:rPr lang="en-US" sz="2000" dirty="0">
                <a:latin typeface="+mj-lt"/>
                <a:cs typeface="Segoe UI" pitchFamily="34" charset="0"/>
              </a:rPr>
              <a:t>Reliability &amp; Safety</a:t>
            </a:r>
          </a:p>
          <a:p>
            <a:pPr lvl="0" algn="ctr" defTabSz="932472" fontAlgn="base">
              <a:lnSpc>
                <a:spcPct val="90000"/>
              </a:lnSpc>
              <a:spcBef>
                <a:spcPct val="0"/>
              </a:spcBef>
              <a:spcAft>
                <a:spcPct val="0"/>
              </a:spcAft>
            </a:pPr>
            <a:r>
              <a:rPr lang="en-US" sz="1400" dirty="0">
                <a:latin typeface="Segoe UI Semibold"/>
                <a:cs typeface="Segoe UI" pitchFamily="34" charset="0"/>
              </a:rPr>
              <a:t>Perform reliably </a:t>
            </a:r>
            <a:br>
              <a:rPr lang="en-US" sz="1400" dirty="0">
                <a:latin typeface="Segoe UI Semibold"/>
                <a:cs typeface="Segoe UI" pitchFamily="34" charset="0"/>
              </a:rPr>
            </a:br>
            <a:r>
              <a:rPr lang="en-US" sz="1400" dirty="0">
                <a:latin typeface="Segoe UI Semibold"/>
                <a:cs typeface="Segoe UI" pitchFamily="34" charset="0"/>
              </a:rPr>
              <a:t>and safely.</a:t>
            </a:r>
          </a:p>
        </p:txBody>
      </p:sp>
      <p:grpSp>
        <p:nvGrpSpPr>
          <p:cNvPr id="33" name="Group 32">
            <a:extLst>
              <a:ext uri="{FF2B5EF4-FFF2-40B4-BE49-F238E27FC236}">
                <a16:creationId xmlns:a16="http://schemas.microsoft.com/office/drawing/2014/main" id="{CD895F19-EA4F-F04F-80C6-0070CE59158A}"/>
              </a:ext>
              <a:ext uri="{C183D7F6-B498-43B3-948B-1728B52AA6E4}">
                <adec:decorative xmlns:adec="http://schemas.microsoft.com/office/drawing/2017/decorative" val="1"/>
              </a:ext>
            </a:extLst>
          </p:cNvPr>
          <p:cNvGrpSpPr/>
          <p:nvPr/>
        </p:nvGrpSpPr>
        <p:grpSpPr>
          <a:xfrm>
            <a:off x="7178385" y="1263729"/>
            <a:ext cx="931470" cy="931468"/>
            <a:chOff x="6665993" y="1471838"/>
            <a:chExt cx="788528" cy="788528"/>
          </a:xfrm>
        </p:grpSpPr>
        <p:sp>
          <p:nvSpPr>
            <p:cNvPr id="28" name="Oval 27">
              <a:extLst>
                <a:ext uri="{FF2B5EF4-FFF2-40B4-BE49-F238E27FC236}">
                  <a16:creationId xmlns:a16="http://schemas.microsoft.com/office/drawing/2014/main" id="{457622E2-2DF1-E843-AC75-961438AA60F2}"/>
                </a:ext>
              </a:extLst>
            </p:cNvPr>
            <p:cNvSpPr/>
            <p:nvPr/>
          </p:nvSpPr>
          <p:spPr bwMode="auto">
            <a:xfrm>
              <a:off x="6665993" y="1471838"/>
              <a:ext cx="788528" cy="78852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b="1" dirty="0">
                <a:solidFill>
                  <a:schemeClr val="tx1"/>
                </a:solidFill>
                <a:latin typeface="Segoe UI Semibold"/>
                <a:cs typeface="Segoe UI" pitchFamily="34" charset="0"/>
              </a:endParaRPr>
            </a:p>
          </p:txBody>
        </p:sp>
        <p:sp>
          <p:nvSpPr>
            <p:cNvPr id="18" name="Lock">
              <a:extLst>
                <a:ext uri="{FF2B5EF4-FFF2-40B4-BE49-F238E27FC236}">
                  <a16:creationId xmlns:a16="http://schemas.microsoft.com/office/drawing/2014/main" id="{507FB583-2BE5-A24C-81B4-8D27DF9D617F}"/>
                </a:ext>
              </a:extLst>
            </p:cNvPr>
            <p:cNvSpPr>
              <a:spLocks noChangeAspect="1" noEditPoints="1"/>
            </p:cNvSpPr>
            <p:nvPr/>
          </p:nvSpPr>
          <p:spPr bwMode="auto">
            <a:xfrm>
              <a:off x="6916594" y="1665286"/>
              <a:ext cx="264176" cy="36922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31" name="Rectangle 30">
            <a:extLst>
              <a:ext uri="{FF2B5EF4-FFF2-40B4-BE49-F238E27FC236}">
                <a16:creationId xmlns:a16="http://schemas.microsoft.com/office/drawing/2014/main" id="{15E6061B-C446-D64B-9862-FCB5F7568530}"/>
              </a:ext>
            </a:extLst>
          </p:cNvPr>
          <p:cNvSpPr/>
          <p:nvPr/>
        </p:nvSpPr>
        <p:spPr>
          <a:xfrm>
            <a:off x="6269349" y="2219854"/>
            <a:ext cx="2749540" cy="757130"/>
          </a:xfrm>
          <a:prstGeom prst="rect">
            <a:avLst/>
          </a:prstGeom>
        </p:spPr>
        <p:txBody>
          <a:bodyPr wrap="square">
            <a:spAutoFit/>
          </a:bodyPr>
          <a:lstStyle/>
          <a:p>
            <a:pPr algn="ctr" defTabSz="932472" fontAlgn="base">
              <a:lnSpc>
                <a:spcPct val="90000"/>
              </a:lnSpc>
              <a:spcBef>
                <a:spcPct val="0"/>
              </a:spcBef>
              <a:spcAft>
                <a:spcPct val="0"/>
              </a:spcAft>
            </a:pPr>
            <a:r>
              <a:rPr lang="en-US" sz="2000" dirty="0">
                <a:latin typeface="+mj-lt"/>
                <a:cs typeface="Segoe UI" pitchFamily="34" charset="0"/>
              </a:rPr>
              <a:t>Privacy &amp; Security</a:t>
            </a:r>
          </a:p>
          <a:p>
            <a:pPr algn="ctr" defTabSz="932472" fontAlgn="base">
              <a:lnSpc>
                <a:spcPct val="90000"/>
              </a:lnSpc>
              <a:spcBef>
                <a:spcPct val="0"/>
              </a:spcBef>
              <a:spcAft>
                <a:spcPct val="0"/>
              </a:spcAft>
            </a:pPr>
            <a:r>
              <a:rPr lang="en-US" sz="1400" dirty="0">
                <a:latin typeface="Segoe UI Semibold"/>
                <a:cs typeface="Segoe UI" pitchFamily="34" charset="0"/>
              </a:rPr>
              <a:t>Respect everyone’s</a:t>
            </a:r>
            <a:br>
              <a:rPr lang="en-US" sz="1400" dirty="0">
                <a:latin typeface="Segoe UI Semibold"/>
                <a:cs typeface="Segoe UI" pitchFamily="34" charset="0"/>
              </a:rPr>
            </a:br>
            <a:r>
              <a:rPr lang="en-US" sz="1400" dirty="0">
                <a:latin typeface="Segoe UI Semibold"/>
                <a:cs typeface="Segoe UI" pitchFamily="34" charset="0"/>
              </a:rPr>
              <a:t> privacy.</a:t>
            </a:r>
          </a:p>
        </p:txBody>
      </p:sp>
      <p:grpSp>
        <p:nvGrpSpPr>
          <p:cNvPr id="34" name="Group 33">
            <a:extLst>
              <a:ext uri="{FF2B5EF4-FFF2-40B4-BE49-F238E27FC236}">
                <a16:creationId xmlns:a16="http://schemas.microsoft.com/office/drawing/2014/main" id="{7DD6A03F-427C-054A-AA8F-65C37630D696}"/>
              </a:ext>
              <a:ext uri="{C183D7F6-B498-43B3-948B-1728B52AA6E4}">
                <adec:decorative xmlns:adec="http://schemas.microsoft.com/office/drawing/2017/decorative" val="1"/>
              </a:ext>
            </a:extLst>
          </p:cNvPr>
          <p:cNvGrpSpPr/>
          <p:nvPr/>
        </p:nvGrpSpPr>
        <p:grpSpPr>
          <a:xfrm>
            <a:off x="10168822" y="1263729"/>
            <a:ext cx="931470" cy="931468"/>
            <a:chOff x="9281870" y="1471838"/>
            <a:chExt cx="788528" cy="788528"/>
          </a:xfrm>
        </p:grpSpPr>
        <p:sp>
          <p:nvSpPr>
            <p:cNvPr id="29" name="Oval 28">
              <a:extLst>
                <a:ext uri="{FF2B5EF4-FFF2-40B4-BE49-F238E27FC236}">
                  <a16:creationId xmlns:a16="http://schemas.microsoft.com/office/drawing/2014/main" id="{BF2F7237-209E-5849-A873-D7857E0A97BF}"/>
                </a:ext>
              </a:extLst>
            </p:cNvPr>
            <p:cNvSpPr/>
            <p:nvPr/>
          </p:nvSpPr>
          <p:spPr bwMode="auto">
            <a:xfrm>
              <a:off x="9281870" y="1471838"/>
              <a:ext cx="788528" cy="78852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b="1" dirty="0">
                <a:solidFill>
                  <a:schemeClr val="tx1"/>
                </a:solidFill>
                <a:latin typeface="Segoe UI Semibold"/>
                <a:cs typeface="Segoe UI" pitchFamily="34" charset="0"/>
              </a:endParaRPr>
            </a:p>
          </p:txBody>
        </p:sp>
        <p:sp>
          <p:nvSpPr>
            <p:cNvPr id="19" name="Family_EBDA">
              <a:extLst>
                <a:ext uri="{FF2B5EF4-FFF2-40B4-BE49-F238E27FC236}">
                  <a16:creationId xmlns:a16="http://schemas.microsoft.com/office/drawing/2014/main" id="{20009C7A-06BD-7945-A9EE-6C70B1A2C50F}"/>
                </a:ext>
              </a:extLst>
            </p:cNvPr>
            <p:cNvSpPr>
              <a:spLocks noChangeAspect="1" noEditPoints="1"/>
            </p:cNvSpPr>
            <p:nvPr/>
          </p:nvSpPr>
          <p:spPr bwMode="auto">
            <a:xfrm>
              <a:off x="9448223" y="1626479"/>
              <a:ext cx="455822" cy="411332"/>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32" name="Rectangle 31">
            <a:extLst>
              <a:ext uri="{FF2B5EF4-FFF2-40B4-BE49-F238E27FC236}">
                <a16:creationId xmlns:a16="http://schemas.microsoft.com/office/drawing/2014/main" id="{81C288A8-74B3-8B43-A21D-280C62E45E4E}"/>
              </a:ext>
            </a:extLst>
          </p:cNvPr>
          <p:cNvSpPr/>
          <p:nvPr/>
        </p:nvSpPr>
        <p:spPr>
          <a:xfrm>
            <a:off x="9560689" y="2219854"/>
            <a:ext cx="2147734" cy="757130"/>
          </a:xfrm>
          <a:prstGeom prst="rect">
            <a:avLst/>
          </a:prstGeom>
        </p:spPr>
        <p:txBody>
          <a:bodyPr wrap="square">
            <a:spAutoFit/>
          </a:bodyPr>
          <a:lstStyle/>
          <a:p>
            <a:pPr algn="ctr" defTabSz="932472" fontAlgn="base">
              <a:lnSpc>
                <a:spcPct val="90000"/>
              </a:lnSpc>
              <a:spcBef>
                <a:spcPct val="0"/>
              </a:spcBef>
              <a:spcAft>
                <a:spcPct val="0"/>
              </a:spcAft>
            </a:pPr>
            <a:r>
              <a:rPr lang="en-US" sz="2000" dirty="0">
                <a:latin typeface="+mj-lt"/>
                <a:cs typeface="Segoe UI" pitchFamily="34" charset="0"/>
              </a:rPr>
              <a:t>Inclusiveness </a:t>
            </a:r>
          </a:p>
          <a:p>
            <a:pPr algn="ctr" defTabSz="932472" fontAlgn="base">
              <a:lnSpc>
                <a:spcPct val="90000"/>
              </a:lnSpc>
              <a:spcBef>
                <a:spcPct val="0"/>
              </a:spcBef>
              <a:spcAft>
                <a:spcPct val="0"/>
              </a:spcAft>
            </a:pPr>
            <a:r>
              <a:rPr lang="en-US" sz="1400" dirty="0">
                <a:latin typeface="Segoe UI Semibold"/>
                <a:cs typeface="Segoe UI" pitchFamily="34" charset="0"/>
              </a:rPr>
              <a:t>Empower and </a:t>
            </a:r>
            <a:br>
              <a:rPr lang="en-US" sz="1400" dirty="0">
                <a:latin typeface="Segoe UI Semibold"/>
                <a:cs typeface="Segoe UI" pitchFamily="34" charset="0"/>
              </a:rPr>
            </a:br>
            <a:r>
              <a:rPr lang="en-US" sz="1400" dirty="0">
                <a:latin typeface="Segoe UI Semibold"/>
                <a:cs typeface="Segoe UI" pitchFamily="34" charset="0"/>
              </a:rPr>
              <a:t>engage everyone.</a:t>
            </a:r>
          </a:p>
        </p:txBody>
      </p:sp>
      <p:sp>
        <p:nvSpPr>
          <p:cNvPr id="41" name="Rectangle 40">
            <a:extLst>
              <a:ext uri="{FF2B5EF4-FFF2-40B4-BE49-F238E27FC236}">
                <a16:creationId xmlns:a16="http://schemas.microsoft.com/office/drawing/2014/main" id="{06E05BAC-5042-D74F-A0CC-39304FB63454}"/>
              </a:ext>
            </a:extLst>
          </p:cNvPr>
          <p:cNvSpPr/>
          <p:nvPr/>
        </p:nvSpPr>
        <p:spPr>
          <a:xfrm>
            <a:off x="4296202" y="3835152"/>
            <a:ext cx="3624922" cy="563231"/>
          </a:xfrm>
          <a:prstGeom prst="rect">
            <a:avLst/>
          </a:prstGeom>
          <a:ln>
            <a:noFill/>
          </a:ln>
        </p:spPr>
        <p:txBody>
          <a:bodyPr wrap="square">
            <a:spAutoFit/>
          </a:bodyPr>
          <a:lstStyle/>
          <a:p>
            <a:pPr algn="ctr" defTabSz="932472" fontAlgn="base">
              <a:lnSpc>
                <a:spcPct val="90000"/>
              </a:lnSpc>
              <a:spcBef>
                <a:spcPct val="0"/>
              </a:spcBef>
              <a:spcAft>
                <a:spcPct val="0"/>
              </a:spcAft>
            </a:pPr>
            <a:r>
              <a:rPr lang="en-US" sz="2000" dirty="0">
                <a:latin typeface="+mj-lt"/>
                <a:cs typeface="Segoe UI" pitchFamily="34" charset="0"/>
              </a:rPr>
              <a:t>Transparency</a:t>
            </a:r>
          </a:p>
          <a:p>
            <a:pPr lvl="0" algn="ctr" defTabSz="932472" fontAlgn="base">
              <a:lnSpc>
                <a:spcPct val="90000"/>
              </a:lnSpc>
              <a:spcBef>
                <a:spcPct val="0"/>
              </a:spcBef>
              <a:spcAft>
                <a:spcPct val="0"/>
              </a:spcAft>
            </a:pPr>
            <a:r>
              <a:rPr lang="en-US" sz="1400" b="1" dirty="0">
                <a:latin typeface="Segoe UI Semibold"/>
                <a:cs typeface="Segoe UI" pitchFamily="34" charset="0"/>
              </a:rPr>
              <a:t> </a:t>
            </a:r>
            <a:r>
              <a:rPr lang="en-US" sz="1400" dirty="0">
                <a:latin typeface="Segoe UI Semibold"/>
                <a:cs typeface="Segoe UI" pitchFamily="34" charset="0"/>
              </a:rPr>
              <a:t>AI systems should be easy-to-understand.</a:t>
            </a:r>
          </a:p>
        </p:txBody>
      </p:sp>
      <p:cxnSp>
        <p:nvCxnSpPr>
          <p:cNvPr id="43" name="Straight Connector 42">
            <a:extLst>
              <a:ext uri="{FF2B5EF4-FFF2-40B4-BE49-F238E27FC236}">
                <a16:creationId xmlns:a16="http://schemas.microsoft.com/office/drawing/2014/main" id="{1FAFFB05-40E1-6842-B3AF-9E7C838EAB40}"/>
              </a:ext>
              <a:ext uri="{C183D7F6-B498-43B3-948B-1728B52AA6E4}">
                <adec:decorative xmlns:adec="http://schemas.microsoft.com/office/drawing/2017/decorative" val="1"/>
              </a:ext>
            </a:extLst>
          </p:cNvPr>
          <p:cNvCxnSpPr>
            <a:cxnSpLocks/>
          </p:cNvCxnSpPr>
          <p:nvPr/>
        </p:nvCxnSpPr>
        <p:spPr>
          <a:xfrm>
            <a:off x="663798" y="3356776"/>
            <a:ext cx="10942985" cy="0"/>
          </a:xfrm>
          <a:prstGeom prst="line">
            <a:avLst/>
          </a:prstGeom>
          <a:ln w="38100">
            <a:solidFill>
              <a:schemeClr val="accent2"/>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7ED741F8-D751-5C47-A5C7-FC7D227AEDC6}"/>
              </a:ext>
              <a:ext uri="{C183D7F6-B498-43B3-948B-1728B52AA6E4}">
                <adec:decorative xmlns:adec="http://schemas.microsoft.com/office/drawing/2017/decorative" val="1"/>
              </a:ext>
            </a:extLst>
          </p:cNvPr>
          <p:cNvGrpSpPr/>
          <p:nvPr/>
        </p:nvGrpSpPr>
        <p:grpSpPr>
          <a:xfrm>
            <a:off x="5642928" y="2891042"/>
            <a:ext cx="931470" cy="931468"/>
            <a:chOff x="3639326" y="4086064"/>
            <a:chExt cx="931470" cy="931468"/>
          </a:xfrm>
        </p:grpSpPr>
        <p:sp>
          <p:nvSpPr>
            <p:cNvPr id="47" name="Oval 46">
              <a:extLst>
                <a:ext uri="{FF2B5EF4-FFF2-40B4-BE49-F238E27FC236}">
                  <a16:creationId xmlns:a16="http://schemas.microsoft.com/office/drawing/2014/main" id="{BEF71375-89F3-514B-ABDB-9EEF5222C69B}"/>
                </a:ext>
              </a:extLst>
            </p:cNvPr>
            <p:cNvSpPr/>
            <p:nvPr/>
          </p:nvSpPr>
          <p:spPr bwMode="auto">
            <a:xfrm>
              <a:off x="3639326" y="4086064"/>
              <a:ext cx="931470" cy="931468"/>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b="1" dirty="0">
                <a:solidFill>
                  <a:schemeClr val="tx1"/>
                </a:solidFill>
                <a:latin typeface="Segoe UI Semibold"/>
                <a:cs typeface="Segoe UI" pitchFamily="34" charset="0"/>
              </a:endParaRPr>
            </a:p>
          </p:txBody>
        </p:sp>
        <p:sp>
          <p:nvSpPr>
            <p:cNvPr id="20" name="Eye">
              <a:extLst>
                <a:ext uri="{FF2B5EF4-FFF2-40B4-BE49-F238E27FC236}">
                  <a16:creationId xmlns:a16="http://schemas.microsoft.com/office/drawing/2014/main" id="{5ECEDF75-1C6C-4E46-8248-D85E30FB61D7}"/>
                </a:ext>
              </a:extLst>
            </p:cNvPr>
            <p:cNvSpPr>
              <a:spLocks noChangeAspect="1" noEditPoints="1"/>
            </p:cNvSpPr>
            <p:nvPr/>
          </p:nvSpPr>
          <p:spPr bwMode="auto">
            <a:xfrm>
              <a:off x="3830036" y="4404512"/>
              <a:ext cx="533534" cy="29457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59" name="Rectangle 58">
            <a:extLst>
              <a:ext uri="{FF2B5EF4-FFF2-40B4-BE49-F238E27FC236}">
                <a16:creationId xmlns:a16="http://schemas.microsoft.com/office/drawing/2014/main" id="{11347FE4-655B-1E42-93E5-1583241D0240}"/>
              </a:ext>
            </a:extLst>
          </p:cNvPr>
          <p:cNvSpPr/>
          <p:nvPr/>
        </p:nvSpPr>
        <p:spPr>
          <a:xfrm>
            <a:off x="2425144" y="5486228"/>
            <a:ext cx="7367038" cy="563231"/>
          </a:xfrm>
          <a:prstGeom prst="rect">
            <a:avLst/>
          </a:prstGeom>
          <a:ln>
            <a:noFill/>
          </a:ln>
        </p:spPr>
        <p:txBody>
          <a:bodyPr wrap="square">
            <a:spAutoFit/>
          </a:bodyPr>
          <a:lstStyle/>
          <a:p>
            <a:pPr algn="ctr" defTabSz="932472" fontAlgn="base">
              <a:lnSpc>
                <a:spcPct val="90000"/>
              </a:lnSpc>
              <a:spcBef>
                <a:spcPct val="0"/>
              </a:spcBef>
              <a:spcAft>
                <a:spcPct val="0"/>
              </a:spcAft>
            </a:pPr>
            <a:r>
              <a:rPr lang="en-US" sz="2000" b="1" dirty="0">
                <a:latin typeface="Segoe UI Semibold"/>
                <a:cs typeface="Segoe UI" pitchFamily="34" charset="0"/>
              </a:rPr>
              <a:t>Accountability</a:t>
            </a:r>
          </a:p>
          <a:p>
            <a:pPr algn="ctr" defTabSz="932472" fontAlgn="base">
              <a:lnSpc>
                <a:spcPct val="90000"/>
              </a:lnSpc>
              <a:spcBef>
                <a:spcPct val="0"/>
              </a:spcBef>
              <a:spcAft>
                <a:spcPct val="0"/>
              </a:spcAft>
            </a:pPr>
            <a:r>
              <a:rPr lang="en-US" sz="1400" b="1" dirty="0">
                <a:latin typeface="Segoe UI Semibold"/>
                <a:cs typeface="Segoe UI" pitchFamily="34" charset="0"/>
              </a:rPr>
              <a:t> AI systems should be responsible and have algorithmic accountability.</a:t>
            </a:r>
          </a:p>
        </p:txBody>
      </p:sp>
      <p:cxnSp>
        <p:nvCxnSpPr>
          <p:cNvPr id="66" name="Straight Connector 65">
            <a:extLst>
              <a:ext uri="{FF2B5EF4-FFF2-40B4-BE49-F238E27FC236}">
                <a16:creationId xmlns:a16="http://schemas.microsoft.com/office/drawing/2014/main" id="{1CC48277-53CA-3141-A292-33E6DB500BA1}"/>
              </a:ext>
              <a:ext uri="{C183D7F6-B498-43B3-948B-1728B52AA6E4}">
                <adec:decorative xmlns:adec="http://schemas.microsoft.com/office/drawing/2017/decorative" val="1"/>
              </a:ext>
            </a:extLst>
          </p:cNvPr>
          <p:cNvCxnSpPr>
            <a:cxnSpLocks/>
          </p:cNvCxnSpPr>
          <p:nvPr/>
        </p:nvCxnSpPr>
        <p:spPr>
          <a:xfrm>
            <a:off x="663798" y="5007852"/>
            <a:ext cx="10942985" cy="0"/>
          </a:xfrm>
          <a:prstGeom prst="line">
            <a:avLst/>
          </a:prstGeom>
          <a:ln w="38100">
            <a:solidFill>
              <a:schemeClr val="accent5">
                <a:lumMod val="75000"/>
              </a:schemeClr>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99E5058A-ECE6-7F40-A051-2FEF67220A81}"/>
              </a:ext>
              <a:ext uri="{C183D7F6-B498-43B3-948B-1728B52AA6E4}">
                <adec:decorative xmlns:adec="http://schemas.microsoft.com/office/drawing/2017/decorative" val="1"/>
              </a:ext>
            </a:extLst>
          </p:cNvPr>
          <p:cNvGrpSpPr/>
          <p:nvPr/>
        </p:nvGrpSpPr>
        <p:grpSpPr>
          <a:xfrm>
            <a:off x="5642928" y="4542118"/>
            <a:ext cx="931470" cy="931468"/>
            <a:chOff x="5642928" y="4776669"/>
            <a:chExt cx="931470" cy="931468"/>
          </a:xfrm>
        </p:grpSpPr>
        <p:sp>
          <p:nvSpPr>
            <p:cNvPr id="62" name="Oval 61">
              <a:extLst>
                <a:ext uri="{FF2B5EF4-FFF2-40B4-BE49-F238E27FC236}">
                  <a16:creationId xmlns:a16="http://schemas.microsoft.com/office/drawing/2014/main" id="{93D6E342-6895-0C49-A5CB-6F26C24AB2E1}"/>
                </a:ext>
              </a:extLst>
            </p:cNvPr>
            <p:cNvSpPr/>
            <p:nvPr/>
          </p:nvSpPr>
          <p:spPr bwMode="auto">
            <a:xfrm>
              <a:off x="5642928" y="4776669"/>
              <a:ext cx="931470" cy="931468"/>
            </a:xfrm>
            <a:prstGeom prst="ellipse">
              <a:avLst/>
            </a:prstGeom>
            <a:solidFill>
              <a:schemeClr val="accent5">
                <a:lumMod val="75000"/>
              </a:schemeClr>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b="1" dirty="0">
                <a:solidFill>
                  <a:schemeClr val="tx1"/>
                </a:solidFill>
                <a:latin typeface="Segoe UI Semibold"/>
                <a:cs typeface="Segoe UI" pitchFamily="34" charset="0"/>
              </a:endParaRPr>
            </a:p>
          </p:txBody>
        </p:sp>
        <p:sp>
          <p:nvSpPr>
            <p:cNvPr id="21" name="Commitments_EC4D">
              <a:extLst>
                <a:ext uri="{FF2B5EF4-FFF2-40B4-BE49-F238E27FC236}">
                  <a16:creationId xmlns:a16="http://schemas.microsoft.com/office/drawing/2014/main" id="{850CD94A-B66E-624D-92ED-BE00433CCD23}"/>
                </a:ext>
              </a:extLst>
            </p:cNvPr>
            <p:cNvSpPr>
              <a:spLocks noChangeAspect="1" noEditPoints="1"/>
            </p:cNvSpPr>
            <p:nvPr/>
          </p:nvSpPr>
          <p:spPr bwMode="auto">
            <a:xfrm>
              <a:off x="5842231" y="4996304"/>
              <a:ext cx="524942" cy="49219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58894901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16060D-3BC9-0544-9FF4-FFC87889982A}"/>
              </a:ext>
              <a:ext uri="{C183D7F6-B498-43B3-948B-1728B52AA6E4}">
                <adec:decorative xmlns:adec="http://schemas.microsoft.com/office/drawing/2017/decorative" val="1"/>
              </a:ext>
            </a:extLst>
          </p:cNvPr>
          <p:cNvSpPr/>
          <p:nvPr/>
        </p:nvSpPr>
        <p:spPr bwMode="auto">
          <a:xfrm>
            <a:off x="6238754" y="4815068"/>
            <a:ext cx="4560426" cy="107188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9E6B62D8-AA50-4E4C-BA39-0C2C313AA4D1}"/>
              </a:ext>
            </a:extLst>
          </p:cNvPr>
          <p:cNvSpPr txBox="1"/>
          <p:nvPr/>
        </p:nvSpPr>
        <p:spPr>
          <a:xfrm>
            <a:off x="405830" y="4632967"/>
            <a:ext cx="11334013" cy="1323439"/>
          </a:xfrm>
          <a:prstGeom prst="rect">
            <a:avLst/>
          </a:prstGeom>
          <a:noFill/>
        </p:spPr>
        <p:txBody>
          <a:bodyPr wrap="square" rtlCol="0">
            <a:spAutoFit/>
          </a:bodyPr>
          <a:lstStyle/>
          <a:p>
            <a:pPr lvl="0" defTabSz="914400"/>
            <a:r>
              <a:rPr lang="en-AU" sz="8000" kern="0" dirty="0">
                <a:solidFill>
                  <a:schemeClr val="bg1"/>
                </a:solidFill>
              </a:rPr>
              <a:t>AI for Good Challenge</a:t>
            </a:r>
          </a:p>
        </p:txBody>
      </p:sp>
      <p:sp>
        <p:nvSpPr>
          <p:cNvPr id="6" name="TextBox 5">
            <a:extLst>
              <a:ext uri="{FF2B5EF4-FFF2-40B4-BE49-F238E27FC236}">
                <a16:creationId xmlns:a16="http://schemas.microsoft.com/office/drawing/2014/main" id="{99B3EC67-8900-2540-B326-A989F9DF38CD}"/>
              </a:ext>
            </a:extLst>
          </p:cNvPr>
          <p:cNvSpPr txBox="1"/>
          <p:nvPr/>
        </p:nvSpPr>
        <p:spPr>
          <a:xfrm>
            <a:off x="463705" y="5886956"/>
            <a:ext cx="9639945" cy="461665"/>
          </a:xfrm>
          <a:prstGeom prst="rect">
            <a:avLst/>
          </a:prstGeom>
          <a:noFill/>
        </p:spPr>
        <p:txBody>
          <a:bodyPr wrap="square" rtlCol="0">
            <a:spAutoFit/>
          </a:bodyPr>
          <a:lstStyle>
            <a:defPPr>
              <a:defRPr lang="en-US"/>
            </a:defPPr>
            <a:lvl1pPr>
              <a:defRPr>
                <a:solidFill>
                  <a:schemeClr val="accent4"/>
                </a:solidFill>
                <a:latin typeface="+mj-lt"/>
              </a:defRPr>
            </a:lvl1pPr>
          </a:lstStyle>
          <a:p>
            <a:r>
              <a:rPr lang="en-AU" sz="2400" dirty="0">
                <a:solidFill>
                  <a:schemeClr val="accent3"/>
                </a:solidFill>
              </a:rPr>
              <a:t>[time to get started]</a:t>
            </a:r>
          </a:p>
        </p:txBody>
      </p:sp>
    </p:spTree>
    <p:extLst>
      <p:ext uri="{BB962C8B-B14F-4D97-AF65-F5344CB8AC3E}">
        <p14:creationId xmlns:p14="http://schemas.microsoft.com/office/powerpoint/2010/main" val="22390673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44B161B9-2BCB-4DBF-8304-2CB666BCF42B}"/>
              </a:ext>
            </a:extLst>
          </p:cNvPr>
          <p:cNvSpPr>
            <a:spLocks noGrp="1"/>
          </p:cNvSpPr>
          <p:nvPr>
            <p:ph type="title"/>
          </p:nvPr>
        </p:nvSpPr>
        <p:spPr>
          <a:xfrm>
            <a:off x="588263" y="457200"/>
            <a:ext cx="11018520" cy="553998"/>
          </a:xfrm>
        </p:spPr>
        <p:txBody>
          <a:bodyPr/>
          <a:lstStyle/>
          <a:p>
            <a:r>
              <a:rPr lang="en-US" dirty="0">
                <a:solidFill>
                  <a:schemeClr val="tx1"/>
                </a:solidFill>
              </a:rPr>
              <a:t>Key dates</a:t>
            </a:r>
          </a:p>
        </p:txBody>
      </p:sp>
      <p:sp>
        <p:nvSpPr>
          <p:cNvPr id="38" name="Text Placeholder 2">
            <a:extLst>
              <a:ext uri="{FF2B5EF4-FFF2-40B4-BE49-F238E27FC236}">
                <a16:creationId xmlns:a16="http://schemas.microsoft.com/office/drawing/2014/main" id="{79F9A303-6004-4789-9EA9-405FB991E6D1}"/>
              </a:ext>
            </a:extLst>
          </p:cNvPr>
          <p:cNvSpPr>
            <a:spLocks noGrp="1"/>
          </p:cNvSpPr>
          <p:nvPr>
            <p:ph type="body" sz="quarter" idx="10"/>
          </p:nvPr>
        </p:nvSpPr>
        <p:spPr>
          <a:xfrm>
            <a:off x="585217" y="1011198"/>
            <a:ext cx="11018520" cy="4862870"/>
          </a:xfrm>
          <a:noFill/>
        </p:spPr>
        <p:txBody>
          <a:bodyPr wrap="square" rtlCol="0">
            <a:spAutoFit/>
          </a:bodyPr>
          <a:lstStyle/>
          <a:p>
            <a:pPr marL="0" indent="0" defTabSz="914367">
              <a:buNone/>
            </a:pPr>
            <a:r>
              <a:rPr lang="en-AU" sz="2400" dirty="0">
                <a:solidFill>
                  <a:schemeClr val="accent3"/>
                </a:solidFill>
                <a:latin typeface="+mj-lt"/>
                <a:cs typeface="+mn-cs"/>
              </a:rPr>
              <a:t>3 February</a:t>
            </a:r>
            <a:r>
              <a:rPr lang="en-AU" sz="1800" dirty="0">
                <a:solidFill>
                  <a:schemeClr val="accent3"/>
                </a:solidFill>
                <a:latin typeface="+mj-lt"/>
                <a:cs typeface="+mn-cs"/>
              </a:rPr>
              <a:t>	</a:t>
            </a:r>
          </a:p>
          <a:p>
            <a:pPr marL="0" indent="0" defTabSz="914367">
              <a:buNone/>
            </a:pPr>
            <a:r>
              <a:rPr lang="en-AU" sz="2000" dirty="0">
                <a:solidFill>
                  <a:schemeClr val="tx1"/>
                </a:solidFill>
                <a:latin typeface="+mn-lt"/>
                <a:cs typeface="+mn-cs"/>
              </a:rPr>
              <a:t>Submission opens</a:t>
            </a:r>
          </a:p>
          <a:p>
            <a:pPr marL="0" indent="0" defTabSz="914367">
              <a:buNone/>
            </a:pPr>
            <a:endParaRPr lang="en-AU" sz="1800" dirty="0">
              <a:solidFill>
                <a:schemeClr val="accent3"/>
              </a:solidFill>
              <a:latin typeface="+mj-lt"/>
              <a:cs typeface="+mn-cs"/>
            </a:endParaRPr>
          </a:p>
          <a:p>
            <a:pPr marL="0" indent="0" defTabSz="914367">
              <a:buNone/>
            </a:pPr>
            <a:r>
              <a:rPr lang="en-AU" sz="2400" dirty="0">
                <a:solidFill>
                  <a:schemeClr val="accent3"/>
                </a:solidFill>
                <a:latin typeface="+mj-lt"/>
                <a:cs typeface="+mn-cs"/>
              </a:rPr>
              <a:t>12 May	</a:t>
            </a:r>
          </a:p>
          <a:p>
            <a:pPr marL="0" indent="0" defTabSz="914367">
              <a:buNone/>
            </a:pPr>
            <a:r>
              <a:rPr lang="en-AU" sz="2000" dirty="0">
                <a:solidFill>
                  <a:schemeClr val="tx1"/>
                </a:solidFill>
                <a:latin typeface="+mn-lt"/>
                <a:cs typeface="+mn-cs"/>
              </a:rPr>
              <a:t>Competition closes</a:t>
            </a:r>
          </a:p>
          <a:p>
            <a:pPr marL="0" indent="0" defTabSz="914367">
              <a:buNone/>
            </a:pPr>
            <a:endParaRPr lang="en-AU" sz="1800" dirty="0">
              <a:solidFill>
                <a:schemeClr val="accent3"/>
              </a:solidFill>
              <a:latin typeface="+mj-lt"/>
              <a:cs typeface="+mn-cs"/>
            </a:endParaRPr>
          </a:p>
          <a:p>
            <a:pPr marL="0" indent="0" defTabSz="914367">
              <a:buNone/>
            </a:pPr>
            <a:r>
              <a:rPr lang="en-AU" sz="2400" dirty="0">
                <a:solidFill>
                  <a:schemeClr val="accent3"/>
                </a:solidFill>
                <a:latin typeface="+mj-lt"/>
                <a:cs typeface="+mn-cs"/>
              </a:rPr>
              <a:t>8 June	</a:t>
            </a:r>
          </a:p>
          <a:p>
            <a:pPr marL="0" indent="0" defTabSz="914367">
              <a:buNone/>
            </a:pPr>
            <a:r>
              <a:rPr lang="en-AU" sz="2000" dirty="0">
                <a:solidFill>
                  <a:schemeClr val="tx1"/>
                </a:solidFill>
                <a:latin typeface="+mn-lt"/>
                <a:cs typeface="+mn-cs"/>
              </a:rPr>
              <a:t>Regional winner announcements begin</a:t>
            </a:r>
          </a:p>
          <a:p>
            <a:pPr marL="0" indent="0" defTabSz="914367">
              <a:buNone/>
            </a:pPr>
            <a:endParaRPr lang="en-AU" sz="2000" dirty="0">
              <a:solidFill>
                <a:schemeClr val="tx1"/>
              </a:solidFill>
              <a:latin typeface="+mn-lt"/>
              <a:cs typeface="+mn-cs"/>
            </a:endParaRPr>
          </a:p>
          <a:p>
            <a:pPr marL="0" indent="0" defTabSz="914367">
              <a:buNone/>
            </a:pPr>
            <a:r>
              <a:rPr lang="en-AU" sz="2400" dirty="0">
                <a:solidFill>
                  <a:schemeClr val="accent3"/>
                </a:solidFill>
                <a:latin typeface="+mj-lt"/>
                <a:cs typeface="+mn-cs"/>
              </a:rPr>
              <a:t>9 June	</a:t>
            </a:r>
          </a:p>
          <a:p>
            <a:pPr marL="0" indent="0" defTabSz="914367">
              <a:buNone/>
            </a:pPr>
            <a:r>
              <a:rPr lang="en-AU" sz="2000" dirty="0">
                <a:solidFill>
                  <a:schemeClr val="tx1"/>
                </a:solidFill>
                <a:latin typeface="+mn-lt"/>
                <a:cs typeface="+mn-cs"/>
              </a:rPr>
              <a:t>Global winner announcements</a:t>
            </a:r>
          </a:p>
        </p:txBody>
      </p:sp>
    </p:spTree>
    <p:extLst>
      <p:ext uri="{BB962C8B-B14F-4D97-AF65-F5344CB8AC3E}">
        <p14:creationId xmlns:p14="http://schemas.microsoft.com/office/powerpoint/2010/main" val="27611589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0FB0CC36-D2D7-4741-B93E-D7B82A84E452}"/>
              </a:ext>
            </a:extLst>
          </p:cNvPr>
          <p:cNvSpPr txBox="1"/>
          <p:nvPr/>
        </p:nvSpPr>
        <p:spPr>
          <a:xfrm>
            <a:off x="9882744" y="2437330"/>
            <a:ext cx="2206505" cy="1764009"/>
          </a:xfrm>
          <a:prstGeom prst="rect">
            <a:avLst/>
          </a:prstGeom>
          <a:noFill/>
        </p:spPr>
        <p:txBody>
          <a:bodyPr wrap="square" rtlCol="0">
            <a:spAutoFit/>
          </a:bodyPr>
          <a:lstStyle/>
          <a:p>
            <a:pPr>
              <a:lnSpc>
                <a:spcPct val="150000"/>
              </a:lnSpc>
            </a:pPr>
            <a:r>
              <a:rPr lang="en-AU" sz="2400" dirty="0"/>
              <a:t>ethics</a:t>
            </a:r>
          </a:p>
          <a:p>
            <a:pPr>
              <a:lnSpc>
                <a:spcPct val="150000"/>
              </a:lnSpc>
            </a:pPr>
            <a:r>
              <a:rPr lang="en-AU" sz="5400" b="1" dirty="0">
                <a:solidFill>
                  <a:schemeClr val="accent3"/>
                </a:solidFill>
                <a:latin typeface="+mj-lt"/>
              </a:rPr>
              <a:t>20</a:t>
            </a:r>
            <a:r>
              <a:rPr lang="en-AU" sz="4800" b="1" dirty="0">
                <a:solidFill>
                  <a:schemeClr val="accent3"/>
                </a:solidFill>
                <a:latin typeface="+mj-lt"/>
              </a:rPr>
              <a:t>%</a:t>
            </a:r>
          </a:p>
        </p:txBody>
      </p:sp>
      <p:sp>
        <p:nvSpPr>
          <p:cNvPr id="9" name="TextBox 8">
            <a:extLst>
              <a:ext uri="{FF2B5EF4-FFF2-40B4-BE49-F238E27FC236}">
                <a16:creationId xmlns:a16="http://schemas.microsoft.com/office/drawing/2014/main" id="{6FB0F50C-427A-4E1E-8CD8-F9E58103210B}"/>
              </a:ext>
            </a:extLst>
          </p:cNvPr>
          <p:cNvSpPr txBox="1"/>
          <p:nvPr/>
        </p:nvSpPr>
        <p:spPr>
          <a:xfrm>
            <a:off x="7559123" y="2424410"/>
            <a:ext cx="2206505" cy="1764009"/>
          </a:xfrm>
          <a:prstGeom prst="rect">
            <a:avLst/>
          </a:prstGeom>
          <a:noFill/>
        </p:spPr>
        <p:txBody>
          <a:bodyPr wrap="square" rtlCol="0">
            <a:spAutoFit/>
          </a:bodyPr>
          <a:lstStyle/>
          <a:p>
            <a:pPr>
              <a:lnSpc>
                <a:spcPct val="150000"/>
              </a:lnSpc>
            </a:pPr>
            <a:r>
              <a:rPr lang="en-AU" sz="2400" dirty="0"/>
              <a:t>presentation</a:t>
            </a:r>
          </a:p>
          <a:p>
            <a:pPr>
              <a:lnSpc>
                <a:spcPct val="150000"/>
              </a:lnSpc>
            </a:pPr>
            <a:r>
              <a:rPr lang="en-AU" sz="5400" b="1" dirty="0">
                <a:solidFill>
                  <a:schemeClr val="accent3"/>
                </a:solidFill>
                <a:latin typeface="+mj-lt"/>
              </a:rPr>
              <a:t>20</a:t>
            </a:r>
            <a:r>
              <a:rPr lang="en-AU" sz="4800" b="1" dirty="0">
                <a:solidFill>
                  <a:schemeClr val="accent3"/>
                </a:solidFill>
                <a:latin typeface="+mj-lt"/>
              </a:rPr>
              <a:t>%</a:t>
            </a:r>
          </a:p>
        </p:txBody>
      </p:sp>
      <p:sp>
        <p:nvSpPr>
          <p:cNvPr id="10" name="TextBox 9">
            <a:extLst>
              <a:ext uri="{FF2B5EF4-FFF2-40B4-BE49-F238E27FC236}">
                <a16:creationId xmlns:a16="http://schemas.microsoft.com/office/drawing/2014/main" id="{244E6840-2DFC-4E1E-8A49-CA85F168338C}"/>
              </a:ext>
            </a:extLst>
          </p:cNvPr>
          <p:cNvSpPr txBox="1"/>
          <p:nvPr/>
        </p:nvSpPr>
        <p:spPr>
          <a:xfrm>
            <a:off x="5235503" y="2437330"/>
            <a:ext cx="2206505" cy="1764009"/>
          </a:xfrm>
          <a:prstGeom prst="rect">
            <a:avLst/>
          </a:prstGeom>
          <a:noFill/>
        </p:spPr>
        <p:txBody>
          <a:bodyPr wrap="square" rtlCol="0">
            <a:spAutoFit/>
          </a:bodyPr>
          <a:lstStyle/>
          <a:p>
            <a:pPr>
              <a:lnSpc>
                <a:spcPct val="150000"/>
              </a:lnSpc>
            </a:pPr>
            <a:r>
              <a:rPr lang="en-AU" sz="2400" dirty="0"/>
              <a:t>impact</a:t>
            </a:r>
          </a:p>
          <a:p>
            <a:pPr>
              <a:lnSpc>
                <a:spcPct val="150000"/>
              </a:lnSpc>
            </a:pPr>
            <a:r>
              <a:rPr lang="en-AU" sz="5400" b="1" dirty="0">
                <a:solidFill>
                  <a:schemeClr val="accent3"/>
                </a:solidFill>
                <a:latin typeface="+mj-lt"/>
              </a:rPr>
              <a:t>20</a:t>
            </a:r>
            <a:r>
              <a:rPr lang="en-AU" sz="4800" b="1" dirty="0">
                <a:solidFill>
                  <a:schemeClr val="accent3"/>
                </a:solidFill>
                <a:latin typeface="+mj-lt"/>
              </a:rPr>
              <a:t>%</a:t>
            </a:r>
          </a:p>
        </p:txBody>
      </p:sp>
      <p:sp>
        <p:nvSpPr>
          <p:cNvPr id="11" name="TextBox 10">
            <a:extLst>
              <a:ext uri="{FF2B5EF4-FFF2-40B4-BE49-F238E27FC236}">
                <a16:creationId xmlns:a16="http://schemas.microsoft.com/office/drawing/2014/main" id="{C236B822-57ED-4137-B38F-B3C71D957E00}"/>
              </a:ext>
            </a:extLst>
          </p:cNvPr>
          <p:cNvSpPr txBox="1"/>
          <p:nvPr/>
        </p:nvSpPr>
        <p:spPr>
          <a:xfrm>
            <a:off x="2911883" y="2437330"/>
            <a:ext cx="2206505" cy="1764009"/>
          </a:xfrm>
          <a:prstGeom prst="rect">
            <a:avLst/>
          </a:prstGeom>
          <a:noFill/>
        </p:spPr>
        <p:txBody>
          <a:bodyPr wrap="square" rtlCol="0">
            <a:spAutoFit/>
          </a:bodyPr>
          <a:lstStyle/>
          <a:p>
            <a:pPr>
              <a:lnSpc>
                <a:spcPct val="150000"/>
              </a:lnSpc>
            </a:pPr>
            <a:r>
              <a:rPr lang="en-AU" sz="2400" dirty="0"/>
              <a:t>buildability</a:t>
            </a:r>
          </a:p>
          <a:p>
            <a:pPr>
              <a:lnSpc>
                <a:spcPct val="150000"/>
              </a:lnSpc>
            </a:pPr>
            <a:r>
              <a:rPr lang="en-AU" sz="5400" b="1" dirty="0">
                <a:solidFill>
                  <a:schemeClr val="accent3"/>
                </a:solidFill>
                <a:latin typeface="+mj-lt"/>
              </a:rPr>
              <a:t>20</a:t>
            </a:r>
            <a:r>
              <a:rPr lang="en-AU" sz="4800" b="1" dirty="0">
                <a:solidFill>
                  <a:schemeClr val="accent3"/>
                </a:solidFill>
                <a:latin typeface="+mj-lt"/>
              </a:rPr>
              <a:t>%</a:t>
            </a:r>
          </a:p>
        </p:txBody>
      </p:sp>
      <p:sp>
        <p:nvSpPr>
          <p:cNvPr id="12" name="TextBox 11">
            <a:extLst>
              <a:ext uri="{FF2B5EF4-FFF2-40B4-BE49-F238E27FC236}">
                <a16:creationId xmlns:a16="http://schemas.microsoft.com/office/drawing/2014/main" id="{E5E9482F-2960-47D0-ADAC-D3F34D5B3992}"/>
              </a:ext>
            </a:extLst>
          </p:cNvPr>
          <p:cNvSpPr txBox="1"/>
          <p:nvPr/>
        </p:nvSpPr>
        <p:spPr>
          <a:xfrm>
            <a:off x="588263" y="2438478"/>
            <a:ext cx="2206505" cy="1764009"/>
          </a:xfrm>
          <a:prstGeom prst="rect">
            <a:avLst/>
          </a:prstGeom>
          <a:noFill/>
        </p:spPr>
        <p:txBody>
          <a:bodyPr wrap="square" rtlCol="0">
            <a:spAutoFit/>
          </a:bodyPr>
          <a:lstStyle/>
          <a:p>
            <a:pPr>
              <a:lnSpc>
                <a:spcPct val="150000"/>
              </a:lnSpc>
            </a:pPr>
            <a:r>
              <a:rPr lang="en-AU" sz="2400" dirty="0"/>
              <a:t>innovation</a:t>
            </a:r>
          </a:p>
          <a:p>
            <a:pPr>
              <a:lnSpc>
                <a:spcPct val="150000"/>
              </a:lnSpc>
            </a:pPr>
            <a:r>
              <a:rPr lang="en-AU" sz="5400" b="1" dirty="0">
                <a:solidFill>
                  <a:schemeClr val="accent3"/>
                </a:solidFill>
                <a:latin typeface="+mj-lt"/>
              </a:rPr>
              <a:t>20%</a:t>
            </a:r>
          </a:p>
        </p:txBody>
      </p:sp>
      <p:sp>
        <p:nvSpPr>
          <p:cNvPr id="13" name="Title 1">
            <a:extLst>
              <a:ext uri="{FF2B5EF4-FFF2-40B4-BE49-F238E27FC236}">
                <a16:creationId xmlns:a16="http://schemas.microsoft.com/office/drawing/2014/main" id="{263CFD2B-5FFA-4AB3-A49F-222EF0AEF946}"/>
              </a:ext>
            </a:extLst>
          </p:cNvPr>
          <p:cNvSpPr>
            <a:spLocks noGrp="1"/>
          </p:cNvSpPr>
          <p:nvPr>
            <p:ph type="title"/>
          </p:nvPr>
        </p:nvSpPr>
        <p:spPr>
          <a:xfrm>
            <a:off x="588263" y="457200"/>
            <a:ext cx="11018520" cy="553998"/>
          </a:xfrm>
        </p:spPr>
        <p:txBody>
          <a:bodyPr/>
          <a:lstStyle/>
          <a:p>
            <a:r>
              <a:rPr lang="en-US" dirty="0">
                <a:solidFill>
                  <a:schemeClr val="tx1"/>
                </a:solidFill>
              </a:rPr>
              <a:t>How your ideas are scored?</a:t>
            </a:r>
          </a:p>
        </p:txBody>
      </p:sp>
    </p:spTree>
    <p:extLst>
      <p:ext uri="{BB962C8B-B14F-4D97-AF65-F5344CB8AC3E}">
        <p14:creationId xmlns:p14="http://schemas.microsoft.com/office/powerpoint/2010/main" val="257872020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11674BE-3E9C-498E-BD66-2A766C3A8AB8}"/>
              </a:ext>
            </a:extLst>
          </p:cNvPr>
          <p:cNvSpPr>
            <a:spLocks noGrp="1"/>
          </p:cNvSpPr>
          <p:nvPr>
            <p:ph type="title"/>
          </p:nvPr>
        </p:nvSpPr>
        <p:spPr>
          <a:xfrm>
            <a:off x="588263" y="457200"/>
            <a:ext cx="11018520" cy="553998"/>
          </a:xfrm>
        </p:spPr>
        <p:txBody>
          <a:bodyPr/>
          <a:lstStyle/>
          <a:p>
            <a:r>
              <a:rPr lang="en-US" dirty="0">
                <a:solidFill>
                  <a:schemeClr val="tx1"/>
                </a:solidFill>
              </a:rPr>
              <a:t>Criteria</a:t>
            </a:r>
          </a:p>
        </p:txBody>
      </p:sp>
      <p:pic>
        <p:nvPicPr>
          <p:cNvPr id="8" name="Picture 7">
            <a:extLst>
              <a:ext uri="{FF2B5EF4-FFF2-40B4-BE49-F238E27FC236}">
                <a16:creationId xmlns:a16="http://schemas.microsoft.com/office/drawing/2014/main" id="{15D78278-4722-4CB4-9C38-F1B6691370A7}"/>
              </a:ext>
            </a:extLst>
          </p:cNvPr>
          <p:cNvPicPr>
            <a:picLocks noChangeAspect="1"/>
          </p:cNvPicPr>
          <p:nvPr/>
        </p:nvPicPr>
        <p:blipFill>
          <a:blip r:embed="rId2"/>
          <a:stretch>
            <a:fillRect/>
          </a:stretch>
        </p:blipFill>
        <p:spPr>
          <a:xfrm>
            <a:off x="3126487" y="923925"/>
            <a:ext cx="8477250" cy="5010150"/>
          </a:xfrm>
          <a:prstGeom prst="rect">
            <a:avLst/>
          </a:prstGeom>
        </p:spPr>
      </p:pic>
      <p:sp>
        <p:nvSpPr>
          <p:cNvPr id="9" name="TextBox 8">
            <a:extLst>
              <a:ext uri="{FF2B5EF4-FFF2-40B4-BE49-F238E27FC236}">
                <a16:creationId xmlns:a16="http://schemas.microsoft.com/office/drawing/2014/main" id="{C828FCAE-473E-4761-82BA-54C81915101D}"/>
              </a:ext>
            </a:extLst>
          </p:cNvPr>
          <p:cNvSpPr txBox="1"/>
          <p:nvPr/>
        </p:nvSpPr>
        <p:spPr>
          <a:xfrm>
            <a:off x="588263" y="1011198"/>
            <a:ext cx="1875238" cy="830997"/>
          </a:xfrm>
          <a:prstGeom prst="rect">
            <a:avLst/>
          </a:prstGeom>
          <a:noFill/>
        </p:spPr>
        <p:txBody>
          <a:bodyPr wrap="square" lIns="0" tIns="0" rIns="0" bIns="0" rtlCol="0">
            <a:spAutoFit/>
          </a:bodyPr>
          <a:lstStyle/>
          <a:p>
            <a:r>
              <a:rPr lang="en-GB" sz="1800" dirty="0">
                <a:effectLst/>
                <a:latin typeface="Segoe UI" panose="020B0502040204020203" pitchFamily="34" charset="0"/>
                <a:ea typeface="Calibri" panose="020F0502020204030204" pitchFamily="34" charset="0"/>
                <a:cs typeface="Times New Roman" panose="02020603050405020304" pitchFamily="18" charset="0"/>
              </a:rPr>
              <a:t>Judges will assign 1, 2, or 3 points for each criterion: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785423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7A326A-2F90-4725-9E80-01B7DBB8C973}"/>
              </a:ext>
            </a:extLst>
          </p:cNvPr>
          <p:cNvPicPr>
            <a:picLocks noChangeAspect="1"/>
          </p:cNvPicPr>
          <p:nvPr/>
        </p:nvPicPr>
        <p:blipFill>
          <a:blip r:embed="rId2"/>
          <a:stretch>
            <a:fillRect/>
          </a:stretch>
        </p:blipFill>
        <p:spPr>
          <a:xfrm>
            <a:off x="3116962" y="804862"/>
            <a:ext cx="8486775" cy="5248275"/>
          </a:xfrm>
          <a:prstGeom prst="rect">
            <a:avLst/>
          </a:prstGeom>
        </p:spPr>
      </p:pic>
      <p:sp>
        <p:nvSpPr>
          <p:cNvPr id="7" name="Title 1">
            <a:extLst>
              <a:ext uri="{FF2B5EF4-FFF2-40B4-BE49-F238E27FC236}">
                <a16:creationId xmlns:a16="http://schemas.microsoft.com/office/drawing/2014/main" id="{9DD37344-B09E-4611-AD32-C2F61ED14DB8}"/>
              </a:ext>
            </a:extLst>
          </p:cNvPr>
          <p:cNvSpPr>
            <a:spLocks noGrp="1"/>
          </p:cNvSpPr>
          <p:nvPr>
            <p:ph type="title"/>
          </p:nvPr>
        </p:nvSpPr>
        <p:spPr>
          <a:xfrm>
            <a:off x="588263" y="250864"/>
            <a:ext cx="11018520" cy="553998"/>
          </a:xfrm>
        </p:spPr>
        <p:txBody>
          <a:bodyPr/>
          <a:lstStyle/>
          <a:p>
            <a:r>
              <a:rPr lang="en-US" dirty="0">
                <a:solidFill>
                  <a:schemeClr val="tx1"/>
                </a:solidFill>
              </a:rPr>
              <a:t>Criteria, cont’d</a:t>
            </a:r>
          </a:p>
        </p:txBody>
      </p:sp>
      <p:sp>
        <p:nvSpPr>
          <p:cNvPr id="8" name="TextBox 7">
            <a:extLst>
              <a:ext uri="{FF2B5EF4-FFF2-40B4-BE49-F238E27FC236}">
                <a16:creationId xmlns:a16="http://schemas.microsoft.com/office/drawing/2014/main" id="{7B037259-4DAC-4CDD-A897-B5A3BC2C8168}"/>
              </a:ext>
            </a:extLst>
          </p:cNvPr>
          <p:cNvSpPr txBox="1"/>
          <p:nvPr/>
        </p:nvSpPr>
        <p:spPr>
          <a:xfrm>
            <a:off x="585217" y="804862"/>
            <a:ext cx="1875238" cy="830997"/>
          </a:xfrm>
          <a:prstGeom prst="rect">
            <a:avLst/>
          </a:prstGeom>
          <a:noFill/>
        </p:spPr>
        <p:txBody>
          <a:bodyPr wrap="square" lIns="0" tIns="0" rIns="0" bIns="0" rtlCol="0">
            <a:spAutoFit/>
          </a:bodyPr>
          <a:lstStyle/>
          <a:p>
            <a:r>
              <a:rPr lang="en-GB" sz="1800" dirty="0">
                <a:effectLst/>
                <a:latin typeface="Segoe UI" panose="020B0502040204020203" pitchFamily="34" charset="0"/>
                <a:ea typeface="Calibri" panose="020F0502020204030204" pitchFamily="34" charset="0"/>
                <a:cs typeface="Times New Roman" panose="02020603050405020304" pitchFamily="18" charset="0"/>
              </a:rPr>
              <a:t>Judges will assign 1, 2, or 3 points for each criterion: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260350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B6BEE6-75E2-4C72-BB86-FFC430AD4930}"/>
              </a:ext>
            </a:extLst>
          </p:cNvPr>
          <p:cNvSpPr txBox="1"/>
          <p:nvPr/>
        </p:nvSpPr>
        <p:spPr>
          <a:xfrm>
            <a:off x="2647619" y="2905780"/>
            <a:ext cx="6465094" cy="95410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F0000"/>
                </a:solidFill>
                <a:effectLst/>
                <a:uLnTx/>
                <a:uFillTx/>
                <a:latin typeface="Segoe UI"/>
                <a:ea typeface="+mn-ea"/>
                <a:cs typeface="+mn-cs"/>
              </a:rPr>
              <a:t>Competition overview for students video</a:t>
            </a:r>
            <a:endParaRPr kumimoji="0" lang="en-US" sz="2800" b="0" i="0" u="none" strike="noStrike" kern="1200" cap="none" spc="0" normalizeH="0" baseline="0" noProof="0" dirty="0">
              <a:ln>
                <a:noFill/>
              </a:ln>
              <a:solidFill>
                <a:srgbClr val="FF0000"/>
              </a:solidFill>
              <a:effectLst/>
              <a:uLnTx/>
              <a:uFillTx/>
              <a:latin typeface="Segoe UI"/>
              <a:ea typeface="+mn-ea"/>
              <a:cs typeface="+mn-cs"/>
            </a:endParaRPr>
          </a:p>
        </p:txBody>
      </p:sp>
      <p:pic>
        <p:nvPicPr>
          <p:cNvPr id="3" name="Online Media 2" descr="Welcome Students to Imagine Cup Junior 2020&#10;">
            <a:hlinkClick r:id="" action="ppaction://media"/>
            <a:extLst>
              <a:ext uri="{FF2B5EF4-FFF2-40B4-BE49-F238E27FC236}">
                <a16:creationId xmlns:a16="http://schemas.microsoft.com/office/drawing/2014/main" id="{8D668DBF-5262-475D-B14E-CF08C66D5410}"/>
              </a:ext>
            </a:extLst>
          </p:cNvPr>
          <p:cNvPicPr>
            <a:picLocks noRot="1" noChangeAspect="1"/>
          </p:cNvPicPr>
          <p:nvPr>
            <a:videoFile r:link="rId1"/>
          </p:nvPr>
        </p:nvPicPr>
        <p:blipFill>
          <a:blip r:embed="rId4"/>
          <a:stretch>
            <a:fillRect/>
          </a:stretch>
        </p:blipFill>
        <p:spPr>
          <a:xfrm>
            <a:off x="0" y="0"/>
            <a:ext cx="12192000" cy="6858001"/>
          </a:xfrm>
          <a:prstGeom prst="rect">
            <a:avLst/>
          </a:prstGeom>
        </p:spPr>
      </p:pic>
    </p:spTree>
    <p:extLst>
      <p:ext uri="{BB962C8B-B14F-4D97-AF65-F5344CB8AC3E}">
        <p14:creationId xmlns:p14="http://schemas.microsoft.com/office/powerpoint/2010/main" val="223184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F4700A1-B399-4A4D-B050-646609A8F00F}"/>
              </a:ext>
            </a:extLst>
          </p:cNvPr>
          <p:cNvSpPr txBox="1"/>
          <p:nvPr/>
        </p:nvSpPr>
        <p:spPr>
          <a:xfrm>
            <a:off x="522783" y="1238149"/>
            <a:ext cx="2324589" cy="1661993"/>
          </a:xfrm>
          <a:prstGeom prst="rect">
            <a:avLst/>
          </a:prstGeom>
          <a:noFill/>
        </p:spPr>
        <p:txBody>
          <a:bodyPr wrap="square" rtlCol="0">
            <a:spAutoFit/>
          </a:bodyPr>
          <a:lstStyle/>
          <a:p>
            <a:r>
              <a:rPr lang="en-AU" sz="5400" b="1" dirty="0">
                <a:solidFill>
                  <a:srgbClr val="8661C5"/>
                </a:solidFill>
                <a:latin typeface="Segoe UI Semibold"/>
              </a:rPr>
              <a:t>1.</a:t>
            </a:r>
          </a:p>
          <a:p>
            <a:r>
              <a:rPr lang="en-AU" sz="2400" dirty="0"/>
              <a:t>Find a problem</a:t>
            </a:r>
            <a:br>
              <a:rPr lang="en-AU" sz="2400" dirty="0"/>
            </a:br>
            <a:r>
              <a:rPr lang="en-AU" sz="2400" dirty="0"/>
              <a:t>to solve</a:t>
            </a:r>
            <a:endParaRPr lang="en-AU" sz="5400" b="1" dirty="0">
              <a:latin typeface="+mj-lt"/>
            </a:endParaRPr>
          </a:p>
        </p:txBody>
      </p:sp>
      <p:sp>
        <p:nvSpPr>
          <p:cNvPr id="9" name="TextBox 8">
            <a:extLst>
              <a:ext uri="{FF2B5EF4-FFF2-40B4-BE49-F238E27FC236}">
                <a16:creationId xmlns:a16="http://schemas.microsoft.com/office/drawing/2014/main" id="{587DB018-4296-46D4-8AD0-B9ECBE294B87}"/>
              </a:ext>
            </a:extLst>
          </p:cNvPr>
          <p:cNvSpPr txBox="1"/>
          <p:nvPr/>
        </p:nvSpPr>
        <p:spPr>
          <a:xfrm>
            <a:off x="3840219" y="1238149"/>
            <a:ext cx="2206505" cy="1661993"/>
          </a:xfrm>
          <a:prstGeom prst="rect">
            <a:avLst/>
          </a:prstGeom>
          <a:noFill/>
        </p:spPr>
        <p:txBody>
          <a:bodyPr wrap="square" rtlCol="0">
            <a:spAutoFit/>
          </a:bodyPr>
          <a:lstStyle/>
          <a:p>
            <a:r>
              <a:rPr lang="en-AU" sz="5400" b="1" dirty="0">
                <a:solidFill>
                  <a:srgbClr val="8661C5"/>
                </a:solidFill>
                <a:latin typeface="Segoe UI Semibold"/>
              </a:rPr>
              <a:t>2.</a:t>
            </a:r>
          </a:p>
          <a:p>
            <a:r>
              <a:rPr lang="en-AU" sz="2400" dirty="0"/>
              <a:t>Understand the problem</a:t>
            </a:r>
            <a:endParaRPr lang="en-AU" sz="5400" b="1" dirty="0">
              <a:latin typeface="+mj-lt"/>
            </a:endParaRPr>
          </a:p>
        </p:txBody>
      </p:sp>
      <p:sp>
        <p:nvSpPr>
          <p:cNvPr id="10" name="TextBox 9">
            <a:extLst>
              <a:ext uri="{FF2B5EF4-FFF2-40B4-BE49-F238E27FC236}">
                <a16:creationId xmlns:a16="http://schemas.microsoft.com/office/drawing/2014/main" id="{4E2C6EC1-27BB-4C9E-9CEA-01C33EE68034}"/>
              </a:ext>
            </a:extLst>
          </p:cNvPr>
          <p:cNvSpPr txBox="1"/>
          <p:nvPr/>
        </p:nvSpPr>
        <p:spPr>
          <a:xfrm>
            <a:off x="7266566" y="1238149"/>
            <a:ext cx="2206505" cy="1661993"/>
          </a:xfrm>
          <a:prstGeom prst="rect">
            <a:avLst/>
          </a:prstGeom>
          <a:noFill/>
        </p:spPr>
        <p:txBody>
          <a:bodyPr wrap="square" rtlCol="0">
            <a:spAutoFit/>
          </a:bodyPr>
          <a:lstStyle/>
          <a:p>
            <a:r>
              <a:rPr lang="en-AU" sz="5400" b="1" dirty="0">
                <a:solidFill>
                  <a:srgbClr val="8661C5"/>
                </a:solidFill>
                <a:latin typeface="Segoe UI Semibold"/>
              </a:rPr>
              <a:t>3.</a:t>
            </a:r>
          </a:p>
          <a:p>
            <a:r>
              <a:rPr lang="en-AU" sz="2400" dirty="0"/>
              <a:t>Find possible solutions</a:t>
            </a:r>
            <a:endParaRPr lang="en-AU" sz="5400" b="1" dirty="0">
              <a:latin typeface="+mj-lt"/>
            </a:endParaRPr>
          </a:p>
        </p:txBody>
      </p:sp>
      <p:sp>
        <p:nvSpPr>
          <p:cNvPr id="11" name="TextBox 10">
            <a:extLst>
              <a:ext uri="{FF2B5EF4-FFF2-40B4-BE49-F238E27FC236}">
                <a16:creationId xmlns:a16="http://schemas.microsoft.com/office/drawing/2014/main" id="{86A9E69A-1E89-46D4-8338-2CC0F79E364B}"/>
              </a:ext>
            </a:extLst>
          </p:cNvPr>
          <p:cNvSpPr txBox="1"/>
          <p:nvPr/>
        </p:nvSpPr>
        <p:spPr>
          <a:xfrm>
            <a:off x="2030837" y="3286067"/>
            <a:ext cx="2467982" cy="1661993"/>
          </a:xfrm>
          <a:prstGeom prst="rect">
            <a:avLst/>
          </a:prstGeom>
          <a:noFill/>
        </p:spPr>
        <p:txBody>
          <a:bodyPr wrap="square" rtlCol="0">
            <a:spAutoFit/>
          </a:bodyPr>
          <a:lstStyle/>
          <a:p>
            <a:r>
              <a:rPr lang="en-AU" sz="5400" b="1" dirty="0">
                <a:solidFill>
                  <a:srgbClr val="8661C5"/>
                </a:solidFill>
                <a:latin typeface="Segoe UI Semibold"/>
              </a:rPr>
              <a:t>4.</a:t>
            </a:r>
          </a:p>
          <a:p>
            <a:r>
              <a:rPr lang="en-AU" sz="2400" dirty="0"/>
              <a:t>Select and build your ideas</a:t>
            </a:r>
            <a:endParaRPr lang="en-AU" sz="5400" b="1" dirty="0">
              <a:latin typeface="+mj-lt"/>
            </a:endParaRPr>
          </a:p>
        </p:txBody>
      </p:sp>
      <p:sp>
        <p:nvSpPr>
          <p:cNvPr id="12" name="TextBox 11">
            <a:extLst>
              <a:ext uri="{FF2B5EF4-FFF2-40B4-BE49-F238E27FC236}">
                <a16:creationId xmlns:a16="http://schemas.microsoft.com/office/drawing/2014/main" id="{891B551C-A4A1-49A3-91BC-C7F59816AC19}"/>
              </a:ext>
            </a:extLst>
          </p:cNvPr>
          <p:cNvSpPr txBox="1"/>
          <p:nvPr/>
        </p:nvSpPr>
        <p:spPr>
          <a:xfrm>
            <a:off x="5282794" y="3292997"/>
            <a:ext cx="2884671" cy="2031325"/>
          </a:xfrm>
          <a:prstGeom prst="rect">
            <a:avLst/>
          </a:prstGeom>
          <a:noFill/>
        </p:spPr>
        <p:txBody>
          <a:bodyPr wrap="square" rtlCol="0">
            <a:spAutoFit/>
          </a:bodyPr>
          <a:lstStyle/>
          <a:p>
            <a:r>
              <a:rPr lang="en-AU" sz="5400" b="1" dirty="0">
                <a:solidFill>
                  <a:srgbClr val="8661C5"/>
                </a:solidFill>
                <a:latin typeface="Segoe UI Semibold"/>
              </a:rPr>
              <a:t>5.</a:t>
            </a:r>
          </a:p>
          <a:p>
            <a:r>
              <a:rPr lang="en-AU" sz="2400" dirty="0"/>
              <a:t>Check the Microsoft AI Principles </a:t>
            </a:r>
            <a:br>
              <a:rPr lang="en-AU" sz="2400" dirty="0"/>
            </a:br>
            <a:r>
              <a:rPr lang="en-AU" sz="2400" dirty="0"/>
              <a:t>and Ethics</a:t>
            </a:r>
            <a:endParaRPr lang="en-AU" sz="5400" b="1" dirty="0">
              <a:latin typeface="+mj-lt"/>
            </a:endParaRPr>
          </a:p>
        </p:txBody>
      </p:sp>
      <p:sp>
        <p:nvSpPr>
          <p:cNvPr id="13" name="TextBox 12">
            <a:extLst>
              <a:ext uri="{FF2B5EF4-FFF2-40B4-BE49-F238E27FC236}">
                <a16:creationId xmlns:a16="http://schemas.microsoft.com/office/drawing/2014/main" id="{ECD490B8-0E34-4937-8B0B-B70142502B37}"/>
              </a:ext>
            </a:extLst>
          </p:cNvPr>
          <p:cNvSpPr txBox="1"/>
          <p:nvPr/>
        </p:nvSpPr>
        <p:spPr>
          <a:xfrm>
            <a:off x="8709139" y="3286067"/>
            <a:ext cx="2206505" cy="1661993"/>
          </a:xfrm>
          <a:prstGeom prst="rect">
            <a:avLst/>
          </a:prstGeom>
          <a:noFill/>
        </p:spPr>
        <p:txBody>
          <a:bodyPr wrap="square" rtlCol="0">
            <a:spAutoFit/>
          </a:bodyPr>
          <a:lstStyle/>
          <a:p>
            <a:r>
              <a:rPr lang="en-AU" sz="5400" b="1" dirty="0">
                <a:solidFill>
                  <a:srgbClr val="8661C5"/>
                </a:solidFill>
                <a:latin typeface="Segoe UI Semibold"/>
              </a:rPr>
              <a:t>6.</a:t>
            </a:r>
          </a:p>
          <a:p>
            <a:r>
              <a:rPr lang="en-AU" sz="2400" dirty="0"/>
              <a:t>Submit your project</a:t>
            </a:r>
            <a:endParaRPr lang="en-AU" sz="5400" b="1" dirty="0">
              <a:latin typeface="+mj-lt"/>
            </a:endParaRPr>
          </a:p>
        </p:txBody>
      </p:sp>
      <p:cxnSp>
        <p:nvCxnSpPr>
          <p:cNvPr id="14" name="Straight Connector 13">
            <a:extLst>
              <a:ext uri="{FF2B5EF4-FFF2-40B4-BE49-F238E27FC236}">
                <a16:creationId xmlns:a16="http://schemas.microsoft.com/office/drawing/2014/main" id="{2EC76736-805E-4467-97CC-F9F4518CFCE7}"/>
              </a:ext>
              <a:ext uri="{C183D7F6-B498-43B3-948B-1728B52AA6E4}">
                <adec:decorative xmlns:adec="http://schemas.microsoft.com/office/drawing/2017/decorative" val="1"/>
              </a:ext>
            </a:extLst>
          </p:cNvPr>
          <p:cNvCxnSpPr>
            <a:cxnSpLocks/>
          </p:cNvCxnSpPr>
          <p:nvPr/>
        </p:nvCxnSpPr>
        <p:spPr>
          <a:xfrm>
            <a:off x="1247491" y="1909940"/>
            <a:ext cx="2467982" cy="0"/>
          </a:xfrm>
          <a:prstGeom prst="line">
            <a:avLst/>
          </a:prstGeom>
          <a:ln w="3810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607C58-9DD3-449D-B908-0F9B22C3B8FD}"/>
              </a:ext>
              <a:ext uri="{C183D7F6-B498-43B3-948B-1728B52AA6E4}">
                <adec:decorative xmlns:adec="http://schemas.microsoft.com/office/drawing/2017/decorative" val="1"/>
              </a:ext>
            </a:extLst>
          </p:cNvPr>
          <p:cNvCxnSpPr>
            <a:cxnSpLocks/>
          </p:cNvCxnSpPr>
          <p:nvPr/>
        </p:nvCxnSpPr>
        <p:spPr>
          <a:xfrm>
            <a:off x="4604150" y="1909940"/>
            <a:ext cx="2467982" cy="0"/>
          </a:xfrm>
          <a:prstGeom prst="line">
            <a:avLst/>
          </a:prstGeom>
          <a:ln w="3810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EC7EE3D-BBC3-4918-9696-AB3F36BDCA97}"/>
              </a:ext>
              <a:ext uri="{C183D7F6-B498-43B3-948B-1728B52AA6E4}">
                <adec:decorative xmlns:adec="http://schemas.microsoft.com/office/drawing/2017/decorative" val="1"/>
              </a:ext>
            </a:extLst>
          </p:cNvPr>
          <p:cNvCxnSpPr>
            <a:cxnSpLocks/>
          </p:cNvCxnSpPr>
          <p:nvPr/>
        </p:nvCxnSpPr>
        <p:spPr>
          <a:xfrm>
            <a:off x="8007106" y="1909940"/>
            <a:ext cx="4184894" cy="0"/>
          </a:xfrm>
          <a:prstGeom prst="line">
            <a:avLst/>
          </a:prstGeom>
          <a:ln w="3810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0A71D60-96BE-4B04-9599-4223EEBE4C88}"/>
              </a:ext>
              <a:ext uri="{C183D7F6-B498-43B3-948B-1728B52AA6E4}">
                <adec:decorative xmlns:adec="http://schemas.microsoft.com/office/drawing/2017/decorative" val="1"/>
              </a:ext>
            </a:extLst>
          </p:cNvPr>
          <p:cNvCxnSpPr>
            <a:cxnSpLocks/>
          </p:cNvCxnSpPr>
          <p:nvPr/>
        </p:nvCxnSpPr>
        <p:spPr>
          <a:xfrm>
            <a:off x="2847372" y="3957141"/>
            <a:ext cx="2310675" cy="0"/>
          </a:xfrm>
          <a:prstGeom prst="line">
            <a:avLst/>
          </a:prstGeom>
          <a:ln w="3810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4B5A1B2-9F2D-4B46-833A-B7DEEFACAC23}"/>
              </a:ext>
              <a:ext uri="{C183D7F6-B498-43B3-948B-1728B52AA6E4}">
                <adec:decorative xmlns:adec="http://schemas.microsoft.com/office/drawing/2017/decorative" val="1"/>
              </a:ext>
            </a:extLst>
          </p:cNvPr>
          <p:cNvCxnSpPr>
            <a:cxnSpLocks/>
          </p:cNvCxnSpPr>
          <p:nvPr/>
        </p:nvCxnSpPr>
        <p:spPr>
          <a:xfrm>
            <a:off x="6046724" y="3957141"/>
            <a:ext cx="2467982" cy="0"/>
          </a:xfrm>
          <a:prstGeom prst="line">
            <a:avLst/>
          </a:prstGeom>
          <a:ln w="3810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7275C62-2444-47E5-B027-9741B1D4E4A6}"/>
              </a:ext>
              <a:ext uri="{C183D7F6-B498-43B3-948B-1728B52AA6E4}">
                <adec:decorative xmlns:adec="http://schemas.microsoft.com/office/drawing/2017/decorative" val="1"/>
              </a:ext>
            </a:extLst>
          </p:cNvPr>
          <p:cNvCxnSpPr>
            <a:cxnSpLocks/>
          </p:cNvCxnSpPr>
          <p:nvPr/>
        </p:nvCxnSpPr>
        <p:spPr>
          <a:xfrm>
            <a:off x="0" y="3957141"/>
            <a:ext cx="1938001" cy="0"/>
          </a:xfrm>
          <a:prstGeom prst="line">
            <a:avLst/>
          </a:prstGeom>
          <a:ln w="38100">
            <a:solidFill>
              <a:schemeClr val="accent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54CE8AF4-96E4-4517-BD7B-1E3B0B038439}"/>
              </a:ext>
            </a:extLst>
          </p:cNvPr>
          <p:cNvSpPr>
            <a:spLocks noGrp="1"/>
          </p:cNvSpPr>
          <p:nvPr>
            <p:ph type="title"/>
          </p:nvPr>
        </p:nvSpPr>
        <p:spPr>
          <a:xfrm>
            <a:off x="588263" y="457200"/>
            <a:ext cx="11018520" cy="553998"/>
          </a:xfrm>
        </p:spPr>
        <p:txBody>
          <a:bodyPr/>
          <a:lstStyle/>
          <a:p>
            <a:r>
              <a:rPr lang="en-US" dirty="0">
                <a:solidFill>
                  <a:schemeClr val="tx1"/>
                </a:solidFill>
              </a:rPr>
              <a:t>Building your project</a:t>
            </a:r>
          </a:p>
        </p:txBody>
      </p:sp>
    </p:spTree>
    <p:extLst>
      <p:ext uri="{BB962C8B-B14F-4D97-AF65-F5344CB8AC3E}">
        <p14:creationId xmlns:p14="http://schemas.microsoft.com/office/powerpoint/2010/main" val="12480142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2D496-0C99-4A2B-9292-F02AC0ECA79A}"/>
              </a:ext>
            </a:extLst>
          </p:cNvPr>
          <p:cNvSpPr txBox="1"/>
          <p:nvPr/>
        </p:nvSpPr>
        <p:spPr>
          <a:xfrm>
            <a:off x="522783" y="1238149"/>
            <a:ext cx="2324589" cy="1661993"/>
          </a:xfrm>
          <a:prstGeom prst="rect">
            <a:avLst/>
          </a:prstGeom>
          <a:noFill/>
        </p:spPr>
        <p:txBody>
          <a:bodyPr wrap="square" rtlCol="0">
            <a:spAutoFit/>
          </a:bodyPr>
          <a:lstStyle/>
          <a:p>
            <a:r>
              <a:rPr lang="en-AU" sz="5400" b="1" dirty="0">
                <a:solidFill>
                  <a:srgbClr val="8661C5"/>
                </a:solidFill>
                <a:latin typeface="Segoe UI Semibold"/>
              </a:rPr>
              <a:t>1.</a:t>
            </a:r>
          </a:p>
          <a:p>
            <a:r>
              <a:rPr lang="en-AU" sz="2400" dirty="0">
                <a:latin typeface="+mj-lt"/>
              </a:rPr>
              <a:t>Find a problem</a:t>
            </a:r>
            <a:br>
              <a:rPr lang="en-AU" sz="2400" dirty="0">
                <a:latin typeface="+mj-lt"/>
              </a:rPr>
            </a:br>
            <a:r>
              <a:rPr lang="en-AU" sz="2400" dirty="0">
                <a:latin typeface="+mj-lt"/>
              </a:rPr>
              <a:t>to solve</a:t>
            </a:r>
            <a:endParaRPr lang="en-AU" sz="5400" dirty="0">
              <a:latin typeface="+mj-lt"/>
            </a:endParaRPr>
          </a:p>
        </p:txBody>
      </p:sp>
      <p:sp>
        <p:nvSpPr>
          <p:cNvPr id="5" name="TextBox 4">
            <a:extLst>
              <a:ext uri="{FF2B5EF4-FFF2-40B4-BE49-F238E27FC236}">
                <a16:creationId xmlns:a16="http://schemas.microsoft.com/office/drawing/2014/main" id="{BCFF96A9-96E1-48CE-9CFC-3E706F62EB87}"/>
              </a:ext>
            </a:extLst>
          </p:cNvPr>
          <p:cNvSpPr txBox="1"/>
          <p:nvPr/>
        </p:nvSpPr>
        <p:spPr>
          <a:xfrm>
            <a:off x="3840219" y="1238149"/>
            <a:ext cx="2206505" cy="1661993"/>
          </a:xfrm>
          <a:prstGeom prst="rect">
            <a:avLst/>
          </a:prstGeom>
          <a:noFill/>
        </p:spPr>
        <p:txBody>
          <a:bodyPr wrap="square" rtlCol="0">
            <a:spAutoFit/>
          </a:bodyPr>
          <a:lstStyle/>
          <a:p>
            <a:r>
              <a:rPr lang="en-AU" sz="5400" b="1" dirty="0">
                <a:solidFill>
                  <a:schemeClr val="bg1">
                    <a:lumMod val="85000"/>
                  </a:schemeClr>
                </a:solidFill>
                <a:latin typeface="Segoe UI Semibold"/>
              </a:rPr>
              <a:t>2.</a:t>
            </a:r>
          </a:p>
          <a:p>
            <a:r>
              <a:rPr lang="en-AU" sz="2400" dirty="0">
                <a:solidFill>
                  <a:schemeClr val="bg1">
                    <a:lumMod val="85000"/>
                  </a:schemeClr>
                </a:solidFill>
              </a:rPr>
              <a:t>Understand the problem</a:t>
            </a:r>
            <a:endParaRPr lang="en-AU" sz="5400" b="1" dirty="0">
              <a:solidFill>
                <a:schemeClr val="bg1">
                  <a:lumMod val="85000"/>
                </a:schemeClr>
              </a:solidFill>
              <a:latin typeface="+mj-lt"/>
            </a:endParaRPr>
          </a:p>
        </p:txBody>
      </p:sp>
      <p:sp>
        <p:nvSpPr>
          <p:cNvPr id="6" name="TextBox 5">
            <a:extLst>
              <a:ext uri="{FF2B5EF4-FFF2-40B4-BE49-F238E27FC236}">
                <a16:creationId xmlns:a16="http://schemas.microsoft.com/office/drawing/2014/main" id="{226E69AD-2AD3-460F-BCD3-08D89CFC95C4}"/>
              </a:ext>
            </a:extLst>
          </p:cNvPr>
          <p:cNvSpPr txBox="1"/>
          <p:nvPr/>
        </p:nvSpPr>
        <p:spPr>
          <a:xfrm>
            <a:off x="7266566" y="1238149"/>
            <a:ext cx="2206505" cy="1661993"/>
          </a:xfrm>
          <a:prstGeom prst="rect">
            <a:avLst/>
          </a:prstGeom>
          <a:noFill/>
        </p:spPr>
        <p:txBody>
          <a:bodyPr wrap="square" rtlCol="0">
            <a:spAutoFit/>
          </a:bodyPr>
          <a:lstStyle/>
          <a:p>
            <a:r>
              <a:rPr lang="en-AU" sz="5400" b="1" dirty="0">
                <a:solidFill>
                  <a:schemeClr val="bg1">
                    <a:lumMod val="85000"/>
                  </a:schemeClr>
                </a:solidFill>
                <a:latin typeface="Segoe UI Semibold"/>
              </a:rPr>
              <a:t>3.</a:t>
            </a:r>
          </a:p>
          <a:p>
            <a:r>
              <a:rPr lang="en-AU" sz="2400" dirty="0">
                <a:solidFill>
                  <a:schemeClr val="bg1">
                    <a:lumMod val="85000"/>
                  </a:schemeClr>
                </a:solidFill>
              </a:rPr>
              <a:t>Find possible solutions</a:t>
            </a:r>
            <a:endParaRPr lang="en-AU" sz="5400" b="1" dirty="0">
              <a:solidFill>
                <a:schemeClr val="bg1">
                  <a:lumMod val="85000"/>
                </a:schemeClr>
              </a:solidFill>
              <a:latin typeface="+mj-lt"/>
            </a:endParaRPr>
          </a:p>
        </p:txBody>
      </p:sp>
      <p:sp>
        <p:nvSpPr>
          <p:cNvPr id="7" name="TextBox 6">
            <a:extLst>
              <a:ext uri="{FF2B5EF4-FFF2-40B4-BE49-F238E27FC236}">
                <a16:creationId xmlns:a16="http://schemas.microsoft.com/office/drawing/2014/main" id="{2674B680-1E72-4CDE-9B82-D2D34D2B8278}"/>
              </a:ext>
            </a:extLst>
          </p:cNvPr>
          <p:cNvSpPr txBox="1"/>
          <p:nvPr/>
        </p:nvSpPr>
        <p:spPr>
          <a:xfrm>
            <a:off x="2030837" y="3286067"/>
            <a:ext cx="2467982" cy="1661993"/>
          </a:xfrm>
          <a:prstGeom prst="rect">
            <a:avLst/>
          </a:prstGeom>
          <a:noFill/>
        </p:spPr>
        <p:txBody>
          <a:bodyPr wrap="square" rtlCol="0">
            <a:spAutoFit/>
          </a:bodyPr>
          <a:lstStyle/>
          <a:p>
            <a:r>
              <a:rPr lang="en-AU" sz="5400" b="1" dirty="0">
                <a:solidFill>
                  <a:schemeClr val="bg1">
                    <a:lumMod val="85000"/>
                  </a:schemeClr>
                </a:solidFill>
                <a:latin typeface="Segoe UI Semibold"/>
              </a:rPr>
              <a:t>4.</a:t>
            </a:r>
          </a:p>
          <a:p>
            <a:r>
              <a:rPr lang="en-AU" sz="2400" dirty="0">
                <a:solidFill>
                  <a:schemeClr val="bg1">
                    <a:lumMod val="85000"/>
                  </a:schemeClr>
                </a:solidFill>
              </a:rPr>
              <a:t>Select and build your ideas</a:t>
            </a:r>
            <a:endParaRPr lang="en-AU" sz="5400" b="1" dirty="0">
              <a:solidFill>
                <a:schemeClr val="bg1">
                  <a:lumMod val="85000"/>
                </a:schemeClr>
              </a:solidFill>
              <a:latin typeface="+mj-lt"/>
            </a:endParaRPr>
          </a:p>
        </p:txBody>
      </p:sp>
      <p:sp>
        <p:nvSpPr>
          <p:cNvPr id="26" name="TextBox 25">
            <a:extLst>
              <a:ext uri="{FF2B5EF4-FFF2-40B4-BE49-F238E27FC236}">
                <a16:creationId xmlns:a16="http://schemas.microsoft.com/office/drawing/2014/main" id="{66340095-4858-4406-84A5-259ED2C49771}"/>
              </a:ext>
            </a:extLst>
          </p:cNvPr>
          <p:cNvSpPr txBox="1"/>
          <p:nvPr/>
        </p:nvSpPr>
        <p:spPr>
          <a:xfrm>
            <a:off x="5282794" y="3292997"/>
            <a:ext cx="2884671" cy="2031325"/>
          </a:xfrm>
          <a:prstGeom prst="rect">
            <a:avLst/>
          </a:prstGeom>
          <a:noFill/>
        </p:spPr>
        <p:txBody>
          <a:bodyPr wrap="square" rtlCol="0">
            <a:spAutoFit/>
          </a:bodyPr>
          <a:lstStyle/>
          <a:p>
            <a:r>
              <a:rPr lang="en-AU" sz="5400" b="1" dirty="0">
                <a:solidFill>
                  <a:schemeClr val="bg1">
                    <a:lumMod val="85000"/>
                  </a:schemeClr>
                </a:solidFill>
                <a:latin typeface="Segoe UI Semibold"/>
              </a:rPr>
              <a:t>5.</a:t>
            </a:r>
          </a:p>
          <a:p>
            <a:r>
              <a:rPr lang="en-AU" sz="2400" dirty="0">
                <a:solidFill>
                  <a:schemeClr val="bg1">
                    <a:lumMod val="85000"/>
                  </a:schemeClr>
                </a:solidFill>
              </a:rPr>
              <a:t>Check the Microsoft AI Principles </a:t>
            </a:r>
            <a:br>
              <a:rPr lang="en-AU" sz="2400" dirty="0">
                <a:solidFill>
                  <a:schemeClr val="bg1">
                    <a:lumMod val="85000"/>
                  </a:schemeClr>
                </a:solidFill>
              </a:rPr>
            </a:br>
            <a:r>
              <a:rPr lang="en-AU" sz="2400" dirty="0">
                <a:solidFill>
                  <a:schemeClr val="bg1">
                    <a:lumMod val="85000"/>
                  </a:schemeClr>
                </a:solidFill>
              </a:rPr>
              <a:t>and Ethics</a:t>
            </a:r>
            <a:endParaRPr lang="en-AU" sz="5400" b="1" dirty="0">
              <a:solidFill>
                <a:schemeClr val="bg1">
                  <a:lumMod val="85000"/>
                </a:schemeClr>
              </a:solidFill>
              <a:latin typeface="+mj-lt"/>
            </a:endParaRPr>
          </a:p>
        </p:txBody>
      </p:sp>
      <p:sp>
        <p:nvSpPr>
          <p:cNvPr id="28" name="TextBox 27">
            <a:extLst>
              <a:ext uri="{FF2B5EF4-FFF2-40B4-BE49-F238E27FC236}">
                <a16:creationId xmlns:a16="http://schemas.microsoft.com/office/drawing/2014/main" id="{65A49505-3BC1-4BCE-A88E-D226393888AA}"/>
              </a:ext>
            </a:extLst>
          </p:cNvPr>
          <p:cNvSpPr txBox="1"/>
          <p:nvPr/>
        </p:nvSpPr>
        <p:spPr>
          <a:xfrm>
            <a:off x="8709139" y="3286067"/>
            <a:ext cx="2206505" cy="1661993"/>
          </a:xfrm>
          <a:prstGeom prst="rect">
            <a:avLst/>
          </a:prstGeom>
          <a:noFill/>
        </p:spPr>
        <p:txBody>
          <a:bodyPr wrap="square" rtlCol="0">
            <a:spAutoFit/>
          </a:bodyPr>
          <a:lstStyle/>
          <a:p>
            <a:r>
              <a:rPr lang="en-AU" sz="5400" b="1" dirty="0">
                <a:solidFill>
                  <a:schemeClr val="bg1">
                    <a:lumMod val="85000"/>
                  </a:schemeClr>
                </a:solidFill>
                <a:latin typeface="Segoe UI Semibold"/>
              </a:rPr>
              <a:t>6.</a:t>
            </a:r>
          </a:p>
          <a:p>
            <a:r>
              <a:rPr lang="en-AU" sz="2400" dirty="0">
                <a:solidFill>
                  <a:schemeClr val="bg1">
                    <a:lumMod val="85000"/>
                  </a:schemeClr>
                </a:solidFill>
              </a:rPr>
              <a:t>Submit your project</a:t>
            </a:r>
            <a:endParaRPr lang="en-AU" sz="5400" b="1" dirty="0">
              <a:solidFill>
                <a:schemeClr val="bg1">
                  <a:lumMod val="85000"/>
                </a:schemeClr>
              </a:solidFill>
              <a:latin typeface="+mj-lt"/>
            </a:endParaRPr>
          </a:p>
        </p:txBody>
      </p:sp>
      <p:cxnSp>
        <p:nvCxnSpPr>
          <p:cNvPr id="30" name="Straight Connector 29">
            <a:extLst>
              <a:ext uri="{FF2B5EF4-FFF2-40B4-BE49-F238E27FC236}">
                <a16:creationId xmlns:a16="http://schemas.microsoft.com/office/drawing/2014/main" id="{5E4ECB26-ED2D-42C0-85F1-8C0C470FBC01}"/>
              </a:ext>
              <a:ext uri="{C183D7F6-B498-43B3-948B-1728B52AA6E4}">
                <adec:decorative xmlns:adec="http://schemas.microsoft.com/office/drawing/2017/decorative" val="1"/>
              </a:ext>
            </a:extLst>
          </p:cNvPr>
          <p:cNvCxnSpPr>
            <a:cxnSpLocks/>
          </p:cNvCxnSpPr>
          <p:nvPr/>
        </p:nvCxnSpPr>
        <p:spPr>
          <a:xfrm>
            <a:off x="1247491" y="1909940"/>
            <a:ext cx="2467982"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DF933A4-1293-4CD5-9257-7988C8270267}"/>
              </a:ext>
              <a:ext uri="{C183D7F6-B498-43B3-948B-1728B52AA6E4}">
                <adec:decorative xmlns:adec="http://schemas.microsoft.com/office/drawing/2017/decorative" val="1"/>
              </a:ext>
            </a:extLst>
          </p:cNvPr>
          <p:cNvCxnSpPr>
            <a:cxnSpLocks/>
          </p:cNvCxnSpPr>
          <p:nvPr/>
        </p:nvCxnSpPr>
        <p:spPr>
          <a:xfrm>
            <a:off x="4604150" y="1909940"/>
            <a:ext cx="2467982"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A0A3118-396E-42C7-873B-2ACFAF1941D6}"/>
              </a:ext>
              <a:ext uri="{C183D7F6-B498-43B3-948B-1728B52AA6E4}">
                <adec:decorative xmlns:adec="http://schemas.microsoft.com/office/drawing/2017/decorative" val="1"/>
              </a:ext>
            </a:extLst>
          </p:cNvPr>
          <p:cNvCxnSpPr>
            <a:cxnSpLocks/>
          </p:cNvCxnSpPr>
          <p:nvPr/>
        </p:nvCxnSpPr>
        <p:spPr>
          <a:xfrm>
            <a:off x="8007106" y="1909940"/>
            <a:ext cx="4184894" cy="0"/>
          </a:xfrm>
          <a:prstGeom prst="line">
            <a:avLst/>
          </a:prstGeom>
          <a:ln w="3810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775CBE0-182B-46EF-AB11-F71AB98B6903}"/>
              </a:ext>
              <a:ext uri="{C183D7F6-B498-43B3-948B-1728B52AA6E4}">
                <adec:decorative xmlns:adec="http://schemas.microsoft.com/office/drawing/2017/decorative" val="1"/>
              </a:ext>
            </a:extLst>
          </p:cNvPr>
          <p:cNvCxnSpPr>
            <a:cxnSpLocks/>
          </p:cNvCxnSpPr>
          <p:nvPr/>
        </p:nvCxnSpPr>
        <p:spPr>
          <a:xfrm>
            <a:off x="2847372" y="3957141"/>
            <a:ext cx="2310675"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7FD32C-B8AC-4A0A-8377-91E284F8C1FD}"/>
              </a:ext>
              <a:ext uri="{C183D7F6-B498-43B3-948B-1728B52AA6E4}">
                <adec:decorative xmlns:adec="http://schemas.microsoft.com/office/drawing/2017/decorative" val="1"/>
              </a:ext>
            </a:extLst>
          </p:cNvPr>
          <p:cNvCxnSpPr>
            <a:cxnSpLocks/>
          </p:cNvCxnSpPr>
          <p:nvPr/>
        </p:nvCxnSpPr>
        <p:spPr>
          <a:xfrm>
            <a:off x="6046724" y="3957141"/>
            <a:ext cx="2467982"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4A14F6B-5E43-4723-BA8E-1A6B4FE69E4E}"/>
              </a:ext>
              <a:ext uri="{C183D7F6-B498-43B3-948B-1728B52AA6E4}">
                <adec:decorative xmlns:adec="http://schemas.microsoft.com/office/drawing/2017/decorative" val="1"/>
              </a:ext>
            </a:extLst>
          </p:cNvPr>
          <p:cNvCxnSpPr>
            <a:cxnSpLocks/>
          </p:cNvCxnSpPr>
          <p:nvPr/>
        </p:nvCxnSpPr>
        <p:spPr>
          <a:xfrm>
            <a:off x="0" y="3957141"/>
            <a:ext cx="1938001"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0898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B59A9B-2C0F-F94C-A193-C57BC95FD0E4}"/>
              </a:ext>
              <a:ext uri="{C183D7F6-B498-43B3-948B-1728B52AA6E4}">
                <adec:decorative xmlns:adec="http://schemas.microsoft.com/office/drawing/2017/decorative" val="1"/>
              </a:ext>
            </a:extLst>
          </p:cNvPr>
          <p:cNvSpPr/>
          <p:nvPr/>
        </p:nvSpPr>
        <p:spPr bwMode="auto">
          <a:xfrm>
            <a:off x="676799" y="2500368"/>
            <a:ext cx="2478996" cy="8099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9724A104-12E9-8748-B96B-DF3E7256DF03}"/>
              </a:ext>
            </a:extLst>
          </p:cNvPr>
          <p:cNvSpPr txBox="1"/>
          <p:nvPr/>
        </p:nvSpPr>
        <p:spPr>
          <a:xfrm>
            <a:off x="584199" y="2500368"/>
            <a:ext cx="11554791" cy="3414781"/>
          </a:xfrm>
          <a:prstGeom prst="rect">
            <a:avLst/>
          </a:prstGeom>
          <a:noFill/>
        </p:spPr>
        <p:txBody>
          <a:bodyPr wrap="square" rtlCol="0">
            <a:spAutoFit/>
          </a:bodyPr>
          <a:lstStyle/>
          <a:p>
            <a:r>
              <a:rPr lang="en-AU" sz="4400" dirty="0">
                <a:latin typeface="+mj-lt"/>
              </a:rPr>
              <a:t> </a:t>
            </a:r>
            <a:r>
              <a:rPr lang="en-AU" sz="4400" dirty="0">
                <a:solidFill>
                  <a:schemeClr val="bg1"/>
                </a:solidFill>
                <a:latin typeface="+mj-lt"/>
              </a:rPr>
              <a:t>Check in</a:t>
            </a:r>
          </a:p>
          <a:p>
            <a:endParaRPr lang="en-AU" sz="2400" dirty="0">
              <a:latin typeface="+mj-lt"/>
            </a:endParaRPr>
          </a:p>
          <a:p>
            <a:pPr>
              <a:lnSpc>
                <a:spcPct val="85000"/>
              </a:lnSpc>
            </a:pPr>
            <a:r>
              <a:rPr lang="en-AU" sz="6600" dirty="0"/>
              <a:t>Which initiative inspires </a:t>
            </a:r>
            <a:br>
              <a:rPr lang="en-AU" sz="6600" dirty="0"/>
            </a:br>
            <a:r>
              <a:rPr lang="en-AU" sz="6600" dirty="0"/>
              <a:t>you the most?</a:t>
            </a:r>
          </a:p>
          <a:p>
            <a:pPr>
              <a:lnSpc>
                <a:spcPct val="85000"/>
              </a:lnSpc>
            </a:pPr>
            <a:br>
              <a:rPr lang="en-AU" sz="1600" dirty="0">
                <a:solidFill>
                  <a:schemeClr val="accent3"/>
                </a:solidFill>
                <a:latin typeface="+mj-lt"/>
              </a:rPr>
            </a:br>
            <a:r>
              <a:rPr lang="en-AU" sz="2600" dirty="0">
                <a:solidFill>
                  <a:schemeClr val="accent3"/>
                </a:solidFill>
                <a:latin typeface="+mj-lt"/>
              </a:rPr>
              <a:t>Accessibility  </a:t>
            </a:r>
            <a:r>
              <a:rPr lang="en-AU" sz="2600" dirty="0">
                <a:solidFill>
                  <a:schemeClr val="accent3"/>
                </a:solidFill>
              </a:rPr>
              <a:t>●</a:t>
            </a:r>
            <a:r>
              <a:rPr lang="en-AU" sz="2600" dirty="0">
                <a:solidFill>
                  <a:schemeClr val="accent3"/>
                </a:solidFill>
                <a:latin typeface="+mj-lt"/>
              </a:rPr>
              <a:t>  Earth </a:t>
            </a:r>
            <a:r>
              <a:rPr lang="en-AU" sz="2600" dirty="0">
                <a:solidFill>
                  <a:schemeClr val="accent3"/>
                </a:solidFill>
              </a:rPr>
              <a:t>●</a:t>
            </a:r>
            <a:r>
              <a:rPr lang="en-AU" sz="2600" dirty="0">
                <a:solidFill>
                  <a:schemeClr val="accent3"/>
                </a:solidFill>
                <a:latin typeface="+mj-lt"/>
              </a:rPr>
              <a:t>  Health  </a:t>
            </a:r>
            <a:r>
              <a:rPr lang="en-AU" sz="2600" dirty="0">
                <a:solidFill>
                  <a:schemeClr val="accent3"/>
                </a:solidFill>
              </a:rPr>
              <a:t>●</a:t>
            </a:r>
            <a:r>
              <a:rPr lang="en-AU" sz="2600" dirty="0">
                <a:solidFill>
                  <a:schemeClr val="accent3"/>
                </a:solidFill>
                <a:latin typeface="+mj-lt"/>
              </a:rPr>
              <a:t>  Humanitarian Action  ● Cultural Heritage</a:t>
            </a:r>
          </a:p>
        </p:txBody>
      </p:sp>
    </p:spTree>
    <p:extLst>
      <p:ext uri="{BB962C8B-B14F-4D97-AF65-F5344CB8AC3E}">
        <p14:creationId xmlns:p14="http://schemas.microsoft.com/office/powerpoint/2010/main" val="122904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724A104-12E9-8748-B96B-DF3E7256DF03}"/>
              </a:ext>
            </a:extLst>
          </p:cNvPr>
          <p:cNvSpPr txBox="1"/>
          <p:nvPr/>
        </p:nvSpPr>
        <p:spPr>
          <a:xfrm>
            <a:off x="584200" y="2500368"/>
            <a:ext cx="10921035" cy="1107996"/>
          </a:xfrm>
          <a:prstGeom prst="rect">
            <a:avLst/>
          </a:prstGeom>
          <a:noFill/>
        </p:spPr>
        <p:txBody>
          <a:bodyPr wrap="square" rtlCol="0">
            <a:spAutoFit/>
          </a:bodyPr>
          <a:lstStyle/>
          <a:p>
            <a:r>
              <a:rPr lang="en-AU" sz="6600" dirty="0"/>
              <a:t>AI for </a:t>
            </a:r>
            <a:r>
              <a:rPr lang="en-AU" sz="6600" dirty="0">
                <a:solidFill>
                  <a:schemeClr val="accent3"/>
                </a:solidFill>
              </a:rPr>
              <a:t>Accessibility</a:t>
            </a:r>
            <a:endParaRPr lang="en-US" sz="6600" dirty="0">
              <a:solidFill>
                <a:schemeClr val="accent3"/>
              </a:solidFill>
            </a:endParaRPr>
          </a:p>
        </p:txBody>
      </p:sp>
    </p:spTree>
    <p:extLst>
      <p:ext uri="{BB962C8B-B14F-4D97-AF65-F5344CB8AC3E}">
        <p14:creationId xmlns:p14="http://schemas.microsoft.com/office/powerpoint/2010/main" val="184644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Microsoft Build: AI for Accessibility">
            <a:hlinkClick r:id="" action="ppaction://media"/>
            <a:extLst>
              <a:ext uri="{FF2B5EF4-FFF2-40B4-BE49-F238E27FC236}">
                <a16:creationId xmlns:a16="http://schemas.microsoft.com/office/drawing/2014/main" id="{9E59CF5C-22FA-DF4D-B48A-082527CF00B3}"/>
              </a:ext>
            </a:extLst>
          </p:cNvPr>
          <p:cNvPicPr>
            <a:picLocks noRot="1" noChangeAspect="1"/>
          </p:cNvPicPr>
          <p:nvPr>
            <a:videoFile r:link="rId1"/>
          </p:nvPr>
        </p:nvPicPr>
        <p:blipFill>
          <a:blip r:embed="rId4"/>
          <a:stretch>
            <a:fillRect/>
          </a:stretch>
        </p:blipFill>
        <p:spPr>
          <a:xfrm>
            <a:off x="0" y="21516"/>
            <a:ext cx="12192000" cy="6858000"/>
          </a:xfrm>
          <a:prstGeom prst="rect">
            <a:avLst/>
          </a:prstGeom>
        </p:spPr>
      </p:pic>
    </p:spTree>
    <p:extLst>
      <p:ext uri="{BB962C8B-B14F-4D97-AF65-F5344CB8AC3E}">
        <p14:creationId xmlns:p14="http://schemas.microsoft.com/office/powerpoint/2010/main" val="423289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724A104-12E9-8748-B96B-DF3E7256DF03}"/>
              </a:ext>
            </a:extLst>
          </p:cNvPr>
          <p:cNvSpPr txBox="1"/>
          <p:nvPr/>
        </p:nvSpPr>
        <p:spPr>
          <a:xfrm>
            <a:off x="584200" y="2500368"/>
            <a:ext cx="10921035" cy="1107996"/>
          </a:xfrm>
          <a:prstGeom prst="rect">
            <a:avLst/>
          </a:prstGeom>
          <a:noFill/>
        </p:spPr>
        <p:txBody>
          <a:bodyPr wrap="square" rtlCol="0">
            <a:spAutoFit/>
          </a:bodyPr>
          <a:lstStyle/>
          <a:p>
            <a:r>
              <a:rPr lang="en-AU" sz="6600" dirty="0"/>
              <a:t>AI for </a:t>
            </a:r>
            <a:r>
              <a:rPr lang="en-AU" sz="6600" dirty="0">
                <a:solidFill>
                  <a:schemeClr val="accent3"/>
                </a:solidFill>
              </a:rPr>
              <a:t>Earth</a:t>
            </a:r>
            <a:endParaRPr lang="en-US" sz="6600" dirty="0">
              <a:solidFill>
                <a:schemeClr val="accent3"/>
              </a:solidFill>
            </a:endParaRPr>
          </a:p>
        </p:txBody>
      </p:sp>
    </p:spTree>
    <p:extLst>
      <p:ext uri="{BB962C8B-B14F-4D97-AF65-F5344CB8AC3E}">
        <p14:creationId xmlns:p14="http://schemas.microsoft.com/office/powerpoint/2010/main" val="286574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Fighting extinction with Microsoft AI and citizen science">
            <a:hlinkClick r:id="" action="ppaction://media"/>
            <a:extLst>
              <a:ext uri="{FF2B5EF4-FFF2-40B4-BE49-F238E27FC236}">
                <a16:creationId xmlns:a16="http://schemas.microsoft.com/office/drawing/2014/main" id="{8025AF7D-772F-8643-B1EE-9AB6DE316AE3}"/>
              </a:ext>
            </a:extLst>
          </p:cNvPr>
          <p:cNvPicPr>
            <a:picLocks noRot="1" noChangeAspect="1"/>
          </p:cNvPicPr>
          <p:nvPr>
            <a:videoFile r:link="rId1"/>
          </p:nvPr>
        </p:nvPicPr>
        <p:blipFill>
          <a:blip r:embed="rId4"/>
          <a:stretch>
            <a:fillRect/>
          </a:stretch>
        </p:blipFill>
        <p:spPr>
          <a:xfrm>
            <a:off x="519722" y="334107"/>
            <a:ext cx="11004062" cy="6189785"/>
          </a:xfrm>
          <a:prstGeom prst="rect">
            <a:avLst/>
          </a:prstGeom>
        </p:spPr>
      </p:pic>
      <p:sp>
        <p:nvSpPr>
          <p:cNvPr id="3" name="TextBox 2">
            <a:extLst>
              <a:ext uri="{FF2B5EF4-FFF2-40B4-BE49-F238E27FC236}">
                <a16:creationId xmlns:a16="http://schemas.microsoft.com/office/drawing/2014/main" id="{4C0D75AE-4671-4906-A19E-ACC03CE9836A}"/>
              </a:ext>
            </a:extLst>
          </p:cNvPr>
          <p:cNvSpPr txBox="1"/>
          <p:nvPr/>
        </p:nvSpPr>
        <p:spPr>
          <a:xfrm>
            <a:off x="379299" y="6534835"/>
            <a:ext cx="9639945" cy="323165"/>
          </a:xfrm>
          <a:prstGeom prst="rect">
            <a:avLst/>
          </a:prstGeom>
          <a:noFill/>
        </p:spPr>
        <p:txBody>
          <a:bodyPr wrap="square" rtlCol="0">
            <a:spAutoFit/>
          </a:bodyPr>
          <a:lstStyle/>
          <a:p>
            <a:r>
              <a:rPr lang="en-AU" sz="1500" dirty="0">
                <a:latin typeface="+mj-lt"/>
              </a:rPr>
              <a:t>Video with captions available here: </a:t>
            </a:r>
            <a:r>
              <a:rPr lang="en-US" sz="1500" u="sng" dirty="0"/>
              <a:t>https://youtu.be/rQqao37u1wU </a:t>
            </a:r>
            <a:endParaRPr lang="en-AU" sz="1500" dirty="0">
              <a:latin typeface="+mj-lt"/>
            </a:endParaRPr>
          </a:p>
        </p:txBody>
      </p:sp>
    </p:spTree>
    <p:extLst>
      <p:ext uri="{BB962C8B-B14F-4D97-AF65-F5344CB8AC3E}">
        <p14:creationId xmlns:p14="http://schemas.microsoft.com/office/powerpoint/2010/main" val="121788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724A104-12E9-8748-B96B-DF3E7256DF03}"/>
              </a:ext>
            </a:extLst>
          </p:cNvPr>
          <p:cNvSpPr txBox="1"/>
          <p:nvPr/>
        </p:nvSpPr>
        <p:spPr>
          <a:xfrm>
            <a:off x="584200" y="2500368"/>
            <a:ext cx="10921035" cy="1107996"/>
          </a:xfrm>
          <a:prstGeom prst="rect">
            <a:avLst/>
          </a:prstGeom>
          <a:noFill/>
        </p:spPr>
        <p:txBody>
          <a:bodyPr wrap="square" rtlCol="0">
            <a:spAutoFit/>
          </a:bodyPr>
          <a:lstStyle/>
          <a:p>
            <a:r>
              <a:rPr lang="en-AU" sz="6600" dirty="0"/>
              <a:t>AI for </a:t>
            </a:r>
            <a:r>
              <a:rPr lang="en-AU" sz="6600" dirty="0">
                <a:solidFill>
                  <a:schemeClr val="accent3"/>
                </a:solidFill>
              </a:rPr>
              <a:t>Health</a:t>
            </a:r>
            <a:endParaRPr lang="en-US" sz="6600" dirty="0">
              <a:solidFill>
                <a:schemeClr val="accent3"/>
              </a:solidFill>
            </a:endParaRPr>
          </a:p>
        </p:txBody>
      </p:sp>
    </p:spTree>
    <p:extLst>
      <p:ext uri="{BB962C8B-B14F-4D97-AF65-F5344CB8AC3E}">
        <p14:creationId xmlns:p14="http://schemas.microsoft.com/office/powerpoint/2010/main" val="118560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0D75AE-4671-4906-A19E-ACC03CE9836A}"/>
              </a:ext>
            </a:extLst>
          </p:cNvPr>
          <p:cNvSpPr txBox="1"/>
          <p:nvPr/>
        </p:nvSpPr>
        <p:spPr>
          <a:xfrm>
            <a:off x="379299" y="6534835"/>
            <a:ext cx="9639945" cy="323165"/>
          </a:xfrm>
          <a:prstGeom prst="rect">
            <a:avLst/>
          </a:prstGeom>
          <a:noFill/>
        </p:spPr>
        <p:txBody>
          <a:bodyPr wrap="square" rtlCol="0">
            <a:spAutoFit/>
          </a:bodyPr>
          <a:lstStyle/>
          <a:p>
            <a:r>
              <a:rPr lang="en-AU" sz="1500" dirty="0">
                <a:latin typeface="+mj-lt"/>
              </a:rPr>
              <a:t>Video with captions available here: </a:t>
            </a:r>
            <a:r>
              <a:rPr lang="en-US" sz="1500" u="sng" dirty="0"/>
              <a:t>https://www.youtube.com/watch?v=ii-FfE-7C-k</a:t>
            </a:r>
            <a:endParaRPr lang="en-AU" sz="1500" dirty="0">
              <a:latin typeface="+mj-lt"/>
            </a:endParaRPr>
          </a:p>
        </p:txBody>
      </p:sp>
      <p:pic>
        <p:nvPicPr>
          <p:cNvPr id="4" name="Online Media 3" title="AI for Health Program">
            <a:hlinkClick r:id="" action="ppaction://media"/>
            <a:extLst>
              <a:ext uri="{FF2B5EF4-FFF2-40B4-BE49-F238E27FC236}">
                <a16:creationId xmlns:a16="http://schemas.microsoft.com/office/drawing/2014/main" id="{0873598B-736B-4093-A419-623AC6FA2F6B}"/>
              </a:ext>
            </a:extLst>
          </p:cNvPr>
          <p:cNvPicPr>
            <a:picLocks noRot="1" noChangeAspect="1"/>
          </p:cNvPicPr>
          <p:nvPr>
            <a:videoFile r:link="rId1"/>
          </p:nvPr>
        </p:nvPicPr>
        <p:blipFill>
          <a:blip r:embed="rId4"/>
          <a:stretch>
            <a:fillRect/>
          </a:stretch>
        </p:blipFill>
        <p:spPr>
          <a:xfrm>
            <a:off x="428216" y="158578"/>
            <a:ext cx="11335568" cy="6376257"/>
          </a:xfrm>
          <a:prstGeom prst="rect">
            <a:avLst/>
          </a:prstGeom>
        </p:spPr>
      </p:pic>
    </p:spTree>
    <p:extLst>
      <p:ext uri="{BB962C8B-B14F-4D97-AF65-F5344CB8AC3E}">
        <p14:creationId xmlns:p14="http://schemas.microsoft.com/office/powerpoint/2010/main" val="418066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724A104-12E9-8748-B96B-DF3E7256DF03}"/>
              </a:ext>
            </a:extLst>
          </p:cNvPr>
          <p:cNvSpPr txBox="1"/>
          <p:nvPr/>
        </p:nvSpPr>
        <p:spPr>
          <a:xfrm>
            <a:off x="584200" y="2500368"/>
            <a:ext cx="10921035" cy="1107996"/>
          </a:xfrm>
          <a:prstGeom prst="rect">
            <a:avLst/>
          </a:prstGeom>
          <a:noFill/>
        </p:spPr>
        <p:txBody>
          <a:bodyPr wrap="square" rtlCol="0">
            <a:spAutoFit/>
          </a:bodyPr>
          <a:lstStyle/>
          <a:p>
            <a:r>
              <a:rPr lang="en-AU" sz="6600" dirty="0"/>
              <a:t>AI for </a:t>
            </a:r>
            <a:r>
              <a:rPr lang="en-AU" sz="6600" dirty="0">
                <a:solidFill>
                  <a:schemeClr val="accent3"/>
                </a:solidFill>
              </a:rPr>
              <a:t>Humanitarian Action</a:t>
            </a:r>
            <a:endParaRPr lang="en-US" sz="6600" dirty="0">
              <a:solidFill>
                <a:schemeClr val="accent3"/>
              </a:solidFill>
            </a:endParaRPr>
          </a:p>
        </p:txBody>
      </p:sp>
    </p:spTree>
    <p:extLst>
      <p:ext uri="{BB962C8B-B14F-4D97-AF65-F5344CB8AC3E}">
        <p14:creationId xmlns:p14="http://schemas.microsoft.com/office/powerpoint/2010/main" val="160637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A07A46-FA86-F344-8A7D-94DE35B0D4A6}"/>
              </a:ext>
              <a:ext uri="{C183D7F6-B498-43B3-948B-1728B52AA6E4}">
                <adec:decorative xmlns:adec="http://schemas.microsoft.com/office/drawing/2017/decorative" val="1"/>
              </a:ext>
            </a:extLst>
          </p:cNvPr>
          <p:cNvSpPr/>
          <p:nvPr/>
        </p:nvSpPr>
        <p:spPr bwMode="auto">
          <a:xfrm>
            <a:off x="676800" y="2500368"/>
            <a:ext cx="2456694" cy="8099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9724A104-12E9-8748-B96B-DF3E7256DF03}"/>
              </a:ext>
            </a:extLst>
          </p:cNvPr>
          <p:cNvSpPr txBox="1"/>
          <p:nvPr/>
        </p:nvSpPr>
        <p:spPr>
          <a:xfrm>
            <a:off x="584200" y="2500368"/>
            <a:ext cx="9722397" cy="3354765"/>
          </a:xfrm>
          <a:prstGeom prst="rect">
            <a:avLst/>
          </a:prstGeom>
          <a:noFill/>
        </p:spPr>
        <p:txBody>
          <a:bodyPr wrap="square" rtlCol="0">
            <a:spAutoFit/>
          </a:bodyPr>
          <a:lstStyle/>
          <a:p>
            <a:r>
              <a:rPr lang="en-AU" sz="4400" dirty="0">
                <a:latin typeface="+mj-lt"/>
              </a:rPr>
              <a:t> </a:t>
            </a:r>
            <a:r>
              <a:rPr lang="en-AU" sz="4400" dirty="0">
                <a:solidFill>
                  <a:schemeClr val="bg1"/>
                </a:solidFill>
                <a:latin typeface="+mj-lt"/>
              </a:rPr>
              <a:t>Check in</a:t>
            </a:r>
          </a:p>
          <a:p>
            <a:endParaRPr lang="en-AU" sz="2400" dirty="0">
              <a:latin typeface="+mj-lt"/>
            </a:endParaRPr>
          </a:p>
          <a:p>
            <a:r>
              <a:rPr lang="en-AU" sz="7200" dirty="0"/>
              <a:t>Things to remember for today…</a:t>
            </a:r>
          </a:p>
        </p:txBody>
      </p:sp>
    </p:spTree>
    <p:extLst>
      <p:ext uri="{BB962C8B-B14F-4D97-AF65-F5344CB8AC3E}">
        <p14:creationId xmlns:p14="http://schemas.microsoft.com/office/powerpoint/2010/main" val="3228995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Microsoft Ignite: AI For Humanitarian Action">
            <a:hlinkClick r:id="" action="ppaction://media"/>
            <a:extLst>
              <a:ext uri="{FF2B5EF4-FFF2-40B4-BE49-F238E27FC236}">
                <a16:creationId xmlns:a16="http://schemas.microsoft.com/office/drawing/2014/main" id="{D443244E-B75C-FA43-94B1-1A2883A1FC20}"/>
              </a:ext>
            </a:extLst>
          </p:cNvPr>
          <p:cNvPicPr>
            <a:picLocks noRot="1" noChangeAspect="1"/>
          </p:cNvPicPr>
          <p:nvPr>
            <a:videoFile r:link="rId1"/>
          </p:nvPr>
        </p:nvPicPr>
        <p:blipFill>
          <a:blip r:embed="rId4"/>
          <a:stretch>
            <a:fillRect/>
          </a:stretch>
        </p:blipFill>
        <p:spPr>
          <a:xfrm>
            <a:off x="626793" y="246185"/>
            <a:ext cx="11129108" cy="6260123"/>
          </a:xfrm>
          <a:prstGeom prst="rect">
            <a:avLst/>
          </a:prstGeom>
        </p:spPr>
      </p:pic>
      <p:sp>
        <p:nvSpPr>
          <p:cNvPr id="3" name="TextBox 2">
            <a:extLst>
              <a:ext uri="{FF2B5EF4-FFF2-40B4-BE49-F238E27FC236}">
                <a16:creationId xmlns:a16="http://schemas.microsoft.com/office/drawing/2014/main" id="{FE8B7FCD-DD3F-49BB-997A-FAA01AE7025C}"/>
              </a:ext>
            </a:extLst>
          </p:cNvPr>
          <p:cNvSpPr txBox="1"/>
          <p:nvPr/>
        </p:nvSpPr>
        <p:spPr>
          <a:xfrm>
            <a:off x="379299" y="6534835"/>
            <a:ext cx="9639945" cy="323165"/>
          </a:xfrm>
          <a:prstGeom prst="rect">
            <a:avLst/>
          </a:prstGeom>
          <a:noFill/>
        </p:spPr>
        <p:txBody>
          <a:bodyPr wrap="square" rtlCol="0">
            <a:spAutoFit/>
          </a:bodyPr>
          <a:lstStyle/>
          <a:p>
            <a:r>
              <a:rPr lang="en-AU" sz="1500" dirty="0">
                <a:latin typeface="+mj-lt"/>
              </a:rPr>
              <a:t>Video with captions available here: </a:t>
            </a:r>
            <a:r>
              <a:rPr lang="en-US" sz="1500" u="sng" dirty="0"/>
              <a:t>https://youtu.be/7VqH9mVSWlg </a:t>
            </a:r>
            <a:endParaRPr lang="en-AU" sz="1500" dirty="0">
              <a:latin typeface="+mj-lt"/>
            </a:endParaRPr>
          </a:p>
        </p:txBody>
      </p:sp>
    </p:spTree>
    <p:extLst>
      <p:ext uri="{BB962C8B-B14F-4D97-AF65-F5344CB8AC3E}">
        <p14:creationId xmlns:p14="http://schemas.microsoft.com/office/powerpoint/2010/main" val="329330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724A104-12E9-8748-B96B-DF3E7256DF03}"/>
              </a:ext>
            </a:extLst>
          </p:cNvPr>
          <p:cNvSpPr txBox="1"/>
          <p:nvPr/>
        </p:nvSpPr>
        <p:spPr>
          <a:xfrm>
            <a:off x="584200" y="2500368"/>
            <a:ext cx="10921035" cy="1107996"/>
          </a:xfrm>
          <a:prstGeom prst="rect">
            <a:avLst/>
          </a:prstGeom>
          <a:noFill/>
        </p:spPr>
        <p:txBody>
          <a:bodyPr wrap="square" rtlCol="0">
            <a:spAutoFit/>
          </a:bodyPr>
          <a:lstStyle/>
          <a:p>
            <a:r>
              <a:rPr lang="en-AU" sz="6600" dirty="0"/>
              <a:t>AI for </a:t>
            </a:r>
            <a:r>
              <a:rPr lang="en-AU" sz="6600" dirty="0">
                <a:solidFill>
                  <a:schemeClr val="accent3"/>
                </a:solidFill>
              </a:rPr>
              <a:t>Cultural Heritage</a:t>
            </a:r>
            <a:endParaRPr lang="en-US" sz="6600" dirty="0">
              <a:solidFill>
                <a:schemeClr val="accent3"/>
              </a:solidFill>
            </a:endParaRPr>
          </a:p>
        </p:txBody>
      </p:sp>
    </p:spTree>
    <p:extLst>
      <p:ext uri="{BB962C8B-B14F-4D97-AF65-F5344CB8AC3E}">
        <p14:creationId xmlns:p14="http://schemas.microsoft.com/office/powerpoint/2010/main" val="6571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AI for Cultural Heritage: The MÄori Language Included in Microsoft Translator app">
            <a:hlinkClick r:id="" action="ppaction://media"/>
            <a:extLst>
              <a:ext uri="{FF2B5EF4-FFF2-40B4-BE49-F238E27FC236}">
                <a16:creationId xmlns:a16="http://schemas.microsoft.com/office/drawing/2014/main" id="{26241C4F-5AE7-954C-B5F6-A523A17B5401}"/>
              </a:ext>
            </a:extLst>
          </p:cNvPr>
          <p:cNvPicPr>
            <a:picLocks noRot="1" noChangeAspect="1"/>
          </p:cNvPicPr>
          <p:nvPr>
            <a:videoFile r:link="rId1"/>
          </p:nvPr>
        </p:nvPicPr>
        <p:blipFill>
          <a:blip r:embed="rId4"/>
          <a:stretch>
            <a:fillRect/>
          </a:stretch>
        </p:blipFill>
        <p:spPr>
          <a:xfrm>
            <a:off x="537698" y="147711"/>
            <a:ext cx="11116603" cy="6253089"/>
          </a:xfrm>
          <a:prstGeom prst="rect">
            <a:avLst/>
          </a:prstGeom>
        </p:spPr>
      </p:pic>
      <p:sp>
        <p:nvSpPr>
          <p:cNvPr id="4" name="TextBox 3">
            <a:extLst>
              <a:ext uri="{FF2B5EF4-FFF2-40B4-BE49-F238E27FC236}">
                <a16:creationId xmlns:a16="http://schemas.microsoft.com/office/drawing/2014/main" id="{6AA02B46-07C7-4FB3-BD9C-BFC9FA90A054}"/>
              </a:ext>
            </a:extLst>
          </p:cNvPr>
          <p:cNvSpPr txBox="1"/>
          <p:nvPr/>
        </p:nvSpPr>
        <p:spPr>
          <a:xfrm>
            <a:off x="379299" y="6534835"/>
            <a:ext cx="9639945" cy="323165"/>
          </a:xfrm>
          <a:prstGeom prst="rect">
            <a:avLst/>
          </a:prstGeom>
          <a:noFill/>
        </p:spPr>
        <p:txBody>
          <a:bodyPr wrap="square" rtlCol="0">
            <a:spAutoFit/>
          </a:bodyPr>
          <a:lstStyle/>
          <a:p>
            <a:r>
              <a:rPr lang="en-AU" sz="1500" dirty="0">
                <a:latin typeface="+mj-lt"/>
              </a:rPr>
              <a:t>Video with captions available here: </a:t>
            </a:r>
            <a:r>
              <a:rPr lang="en-US" sz="1500" u="sng" dirty="0">
                <a:hlinkClick r:id="rId5">
                  <a:extLst>
                    <a:ext uri="{A12FA001-AC4F-418D-AE19-62706E023703}">
                      <ahyp:hlinkClr xmlns:ahyp="http://schemas.microsoft.com/office/drawing/2018/hyperlinkcolor" val="tx"/>
                    </a:ext>
                  </a:extLst>
                </a:hlinkClick>
              </a:rPr>
              <a:t>https://youtu.be/h8-0g0rlhKM</a:t>
            </a:r>
            <a:r>
              <a:rPr lang="en-US" sz="1500" dirty="0"/>
              <a:t> </a:t>
            </a:r>
            <a:endParaRPr lang="en-AU" sz="1500" dirty="0">
              <a:latin typeface="+mj-lt"/>
            </a:endParaRPr>
          </a:p>
        </p:txBody>
      </p:sp>
    </p:spTree>
    <p:extLst>
      <p:ext uri="{BB962C8B-B14F-4D97-AF65-F5344CB8AC3E}">
        <p14:creationId xmlns:p14="http://schemas.microsoft.com/office/powerpoint/2010/main" val="374855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155E9B-8558-164B-B827-1EF1CCDA6A82}"/>
              </a:ext>
              <a:ext uri="{C183D7F6-B498-43B3-948B-1728B52AA6E4}">
                <adec:decorative xmlns:adec="http://schemas.microsoft.com/office/drawing/2017/decorative" val="1"/>
              </a:ext>
            </a:extLst>
          </p:cNvPr>
          <p:cNvSpPr/>
          <p:nvPr/>
        </p:nvSpPr>
        <p:spPr bwMode="auto">
          <a:xfrm>
            <a:off x="676799" y="2500368"/>
            <a:ext cx="2478996" cy="8099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9724A104-12E9-8748-B96B-DF3E7256DF03}"/>
              </a:ext>
            </a:extLst>
          </p:cNvPr>
          <p:cNvSpPr txBox="1"/>
          <p:nvPr/>
        </p:nvSpPr>
        <p:spPr>
          <a:xfrm>
            <a:off x="584200" y="2500368"/>
            <a:ext cx="11511344" cy="3493264"/>
          </a:xfrm>
          <a:prstGeom prst="rect">
            <a:avLst/>
          </a:prstGeom>
          <a:noFill/>
        </p:spPr>
        <p:txBody>
          <a:bodyPr wrap="square" rtlCol="0">
            <a:spAutoFit/>
          </a:bodyPr>
          <a:lstStyle/>
          <a:p>
            <a:r>
              <a:rPr lang="en-AU" sz="4400" dirty="0">
                <a:solidFill>
                  <a:schemeClr val="bg1"/>
                </a:solidFill>
                <a:latin typeface="+mj-lt"/>
              </a:rPr>
              <a:t> Check in</a:t>
            </a:r>
          </a:p>
          <a:p>
            <a:endParaRPr lang="en-AU" sz="2400" dirty="0">
              <a:latin typeface="+mj-lt"/>
            </a:endParaRPr>
          </a:p>
          <a:p>
            <a:pPr>
              <a:lnSpc>
                <a:spcPct val="85000"/>
              </a:lnSpc>
            </a:pPr>
            <a:r>
              <a:rPr lang="en-AU" sz="6000" dirty="0"/>
              <a:t>Work together in groups of 3-6 people and decide which AI for Good Initiative to focus on.</a:t>
            </a:r>
          </a:p>
        </p:txBody>
      </p:sp>
    </p:spTree>
    <p:extLst>
      <p:ext uri="{BB962C8B-B14F-4D97-AF65-F5344CB8AC3E}">
        <p14:creationId xmlns:p14="http://schemas.microsoft.com/office/powerpoint/2010/main" val="322737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1BBC260-F396-164E-BCD0-C88D9BCE29C5}"/>
              </a:ext>
            </a:extLst>
          </p:cNvPr>
          <p:cNvSpPr txBox="1"/>
          <p:nvPr/>
        </p:nvSpPr>
        <p:spPr>
          <a:xfrm>
            <a:off x="463705" y="3597489"/>
            <a:ext cx="9639945" cy="1077218"/>
          </a:xfrm>
          <a:prstGeom prst="rect">
            <a:avLst/>
          </a:prstGeom>
          <a:noFill/>
        </p:spPr>
        <p:txBody>
          <a:bodyPr wrap="square" rtlCol="0">
            <a:spAutoFit/>
          </a:bodyPr>
          <a:lstStyle/>
          <a:p>
            <a:r>
              <a:rPr lang="en-AU" sz="3200" dirty="0">
                <a:solidFill>
                  <a:schemeClr val="accent3"/>
                </a:solidFill>
                <a:latin typeface="+mj-lt"/>
              </a:rPr>
              <a:t>Define the problem you want to solve. </a:t>
            </a:r>
          </a:p>
          <a:p>
            <a:r>
              <a:rPr lang="en-AU" sz="3200" dirty="0">
                <a:solidFill>
                  <a:schemeClr val="bg1"/>
                </a:solidFill>
                <a:latin typeface="+mj-lt"/>
              </a:rPr>
              <a:t>“It is unacceptable that…”</a:t>
            </a:r>
          </a:p>
        </p:txBody>
      </p:sp>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786170" cy="1323439"/>
          </a:xfrm>
          <a:prstGeom prst="rect">
            <a:avLst/>
          </a:prstGeom>
          <a:noFill/>
        </p:spPr>
        <p:txBody>
          <a:bodyPr wrap="square" rtlCol="0">
            <a:spAutoFit/>
          </a:bodyPr>
          <a:lstStyle/>
          <a:p>
            <a:pPr lvl="0" defTabSz="914400"/>
            <a:r>
              <a:rPr lang="en-AU" sz="8000" kern="0" dirty="0"/>
              <a:t>Action</a:t>
            </a:r>
          </a:p>
        </p:txBody>
      </p:sp>
    </p:spTree>
    <p:extLst>
      <p:ext uri="{BB962C8B-B14F-4D97-AF65-F5344CB8AC3E}">
        <p14:creationId xmlns:p14="http://schemas.microsoft.com/office/powerpoint/2010/main" val="352873983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1BBC260-F396-164E-BCD0-C88D9BCE29C5}"/>
              </a:ext>
            </a:extLst>
          </p:cNvPr>
          <p:cNvSpPr txBox="1"/>
          <p:nvPr/>
        </p:nvSpPr>
        <p:spPr>
          <a:xfrm>
            <a:off x="463705" y="1676092"/>
            <a:ext cx="9639945" cy="1846659"/>
          </a:xfrm>
          <a:prstGeom prst="rect">
            <a:avLst/>
          </a:prstGeom>
          <a:noFill/>
        </p:spPr>
        <p:txBody>
          <a:bodyPr wrap="square" rtlCol="0">
            <a:spAutoFit/>
          </a:bodyPr>
          <a:lstStyle/>
          <a:p>
            <a:pPr lvl="0"/>
            <a:r>
              <a:rPr lang="en-AU" sz="6600" dirty="0"/>
              <a:t>AI for </a:t>
            </a:r>
            <a:r>
              <a:rPr lang="en-AU" sz="6600" dirty="0">
                <a:solidFill>
                  <a:srgbClr val="8661C5"/>
                </a:solidFill>
              </a:rPr>
              <a:t>Earth </a:t>
            </a:r>
            <a:br>
              <a:rPr lang="en-AU" sz="6600" dirty="0">
                <a:solidFill>
                  <a:srgbClr val="8661C5"/>
                </a:solidFill>
              </a:rPr>
            </a:br>
            <a:r>
              <a:rPr lang="en-AU" sz="4400" i="1" dirty="0"/>
              <a:t>Initiative</a:t>
            </a:r>
            <a:endParaRPr lang="en-US" sz="6600" i="1" dirty="0"/>
          </a:p>
        </p:txBody>
      </p:sp>
      <p:sp>
        <p:nvSpPr>
          <p:cNvPr id="2" name="Title 1">
            <a:extLst>
              <a:ext uri="{FF2B5EF4-FFF2-40B4-BE49-F238E27FC236}">
                <a16:creationId xmlns:a16="http://schemas.microsoft.com/office/drawing/2014/main" id="{F0C05E53-5201-B44C-A02F-5E30440E8548}"/>
              </a:ext>
            </a:extLst>
          </p:cNvPr>
          <p:cNvSpPr>
            <a:spLocks noGrp="1"/>
          </p:cNvSpPr>
          <p:nvPr>
            <p:ph type="title"/>
          </p:nvPr>
        </p:nvSpPr>
        <p:spPr/>
        <p:txBody>
          <a:bodyPr/>
          <a:lstStyle/>
          <a:p>
            <a:r>
              <a:rPr lang="en-US" dirty="0"/>
              <a:t>Examples.</a:t>
            </a:r>
          </a:p>
        </p:txBody>
      </p:sp>
      <p:sp>
        <p:nvSpPr>
          <p:cNvPr id="6" name="TextBox 5">
            <a:extLst>
              <a:ext uri="{FF2B5EF4-FFF2-40B4-BE49-F238E27FC236}">
                <a16:creationId xmlns:a16="http://schemas.microsoft.com/office/drawing/2014/main" id="{90739EDD-A89A-164B-A8CD-E44E07AC53D4}"/>
              </a:ext>
            </a:extLst>
          </p:cNvPr>
          <p:cNvSpPr txBox="1"/>
          <p:nvPr/>
        </p:nvSpPr>
        <p:spPr>
          <a:xfrm>
            <a:off x="463705" y="3597489"/>
            <a:ext cx="9639945" cy="1569660"/>
          </a:xfrm>
          <a:prstGeom prst="rect">
            <a:avLst/>
          </a:prstGeom>
          <a:noFill/>
        </p:spPr>
        <p:txBody>
          <a:bodyPr wrap="square" rtlCol="0">
            <a:spAutoFit/>
          </a:bodyPr>
          <a:lstStyle/>
          <a:p>
            <a:endParaRPr lang="en-AU" sz="3200" dirty="0">
              <a:latin typeface="+mj-lt"/>
            </a:endParaRPr>
          </a:p>
          <a:p>
            <a:r>
              <a:rPr lang="en-AU" sz="3200" dirty="0">
                <a:latin typeface="+mj-lt"/>
              </a:rPr>
              <a:t>“It is unacceptable that there </a:t>
            </a:r>
            <a:br>
              <a:rPr lang="en-AU" sz="3200" dirty="0">
                <a:latin typeface="+mj-lt"/>
              </a:rPr>
            </a:br>
            <a:r>
              <a:rPr lang="en-AU" sz="3200" dirty="0">
                <a:latin typeface="+mj-lt"/>
              </a:rPr>
              <a:t>is so much trash in the ocean.”</a:t>
            </a:r>
          </a:p>
        </p:txBody>
      </p:sp>
    </p:spTree>
    <p:extLst>
      <p:ext uri="{BB962C8B-B14F-4D97-AF65-F5344CB8AC3E}">
        <p14:creationId xmlns:p14="http://schemas.microsoft.com/office/powerpoint/2010/main" val="223709715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1BBC260-F396-164E-BCD0-C88D9BCE29C5}"/>
              </a:ext>
            </a:extLst>
          </p:cNvPr>
          <p:cNvSpPr txBox="1"/>
          <p:nvPr/>
        </p:nvSpPr>
        <p:spPr>
          <a:xfrm>
            <a:off x="463705" y="1676092"/>
            <a:ext cx="9639945" cy="1846659"/>
          </a:xfrm>
          <a:prstGeom prst="rect">
            <a:avLst/>
          </a:prstGeom>
          <a:noFill/>
        </p:spPr>
        <p:txBody>
          <a:bodyPr wrap="square" rtlCol="0">
            <a:spAutoFit/>
          </a:bodyPr>
          <a:lstStyle/>
          <a:p>
            <a:pPr lvl="0"/>
            <a:r>
              <a:rPr lang="en-AU" sz="6600" dirty="0"/>
              <a:t>AI for </a:t>
            </a:r>
            <a:r>
              <a:rPr lang="en-AU" sz="6600" dirty="0">
                <a:solidFill>
                  <a:srgbClr val="8661C5"/>
                </a:solidFill>
              </a:rPr>
              <a:t>Health </a:t>
            </a:r>
            <a:br>
              <a:rPr lang="en-AU" sz="6600" dirty="0">
                <a:solidFill>
                  <a:srgbClr val="8661C5"/>
                </a:solidFill>
              </a:rPr>
            </a:br>
            <a:r>
              <a:rPr lang="en-AU" sz="4400" i="1" dirty="0"/>
              <a:t>Initiative</a:t>
            </a:r>
            <a:endParaRPr lang="en-US" sz="6600" i="1" dirty="0"/>
          </a:p>
        </p:txBody>
      </p:sp>
      <p:sp>
        <p:nvSpPr>
          <p:cNvPr id="2" name="Title 1">
            <a:extLst>
              <a:ext uri="{FF2B5EF4-FFF2-40B4-BE49-F238E27FC236}">
                <a16:creationId xmlns:a16="http://schemas.microsoft.com/office/drawing/2014/main" id="{F0C05E53-5201-B44C-A02F-5E30440E8548}"/>
              </a:ext>
            </a:extLst>
          </p:cNvPr>
          <p:cNvSpPr>
            <a:spLocks noGrp="1"/>
          </p:cNvSpPr>
          <p:nvPr>
            <p:ph type="title"/>
          </p:nvPr>
        </p:nvSpPr>
        <p:spPr/>
        <p:txBody>
          <a:bodyPr/>
          <a:lstStyle/>
          <a:p>
            <a:r>
              <a:rPr lang="en-US" dirty="0"/>
              <a:t>Examples.</a:t>
            </a:r>
          </a:p>
        </p:txBody>
      </p:sp>
      <p:sp>
        <p:nvSpPr>
          <p:cNvPr id="6" name="TextBox 5">
            <a:extLst>
              <a:ext uri="{FF2B5EF4-FFF2-40B4-BE49-F238E27FC236}">
                <a16:creationId xmlns:a16="http://schemas.microsoft.com/office/drawing/2014/main" id="{90739EDD-A89A-164B-A8CD-E44E07AC53D4}"/>
              </a:ext>
            </a:extLst>
          </p:cNvPr>
          <p:cNvSpPr txBox="1"/>
          <p:nvPr/>
        </p:nvSpPr>
        <p:spPr>
          <a:xfrm>
            <a:off x="463705" y="3597489"/>
            <a:ext cx="9639945" cy="2062103"/>
          </a:xfrm>
          <a:prstGeom prst="rect">
            <a:avLst/>
          </a:prstGeom>
          <a:noFill/>
        </p:spPr>
        <p:txBody>
          <a:bodyPr wrap="square" rtlCol="0">
            <a:spAutoFit/>
          </a:bodyPr>
          <a:lstStyle/>
          <a:p>
            <a:endParaRPr lang="en-AU" sz="3200" dirty="0">
              <a:latin typeface="+mj-lt"/>
            </a:endParaRPr>
          </a:p>
          <a:p>
            <a:r>
              <a:rPr lang="en-AU" sz="3200" dirty="0">
                <a:latin typeface="+mj-lt"/>
              </a:rPr>
              <a:t>“It is unacceptable that </a:t>
            </a:r>
            <a:r>
              <a:rPr lang="en-GB" sz="3200" dirty="0">
                <a:latin typeface="+mj-lt"/>
              </a:rPr>
              <a:t>people living in poverty can’t access high quality, affordable health services</a:t>
            </a:r>
            <a:r>
              <a:rPr lang="en-AU" sz="3200" dirty="0">
                <a:latin typeface="+mj-lt"/>
              </a:rPr>
              <a:t>.”</a:t>
            </a:r>
          </a:p>
        </p:txBody>
      </p:sp>
    </p:spTree>
    <p:extLst>
      <p:ext uri="{BB962C8B-B14F-4D97-AF65-F5344CB8AC3E}">
        <p14:creationId xmlns:p14="http://schemas.microsoft.com/office/powerpoint/2010/main" val="111234673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1BBC260-F396-164E-BCD0-C88D9BCE29C5}"/>
              </a:ext>
            </a:extLst>
          </p:cNvPr>
          <p:cNvSpPr txBox="1"/>
          <p:nvPr/>
        </p:nvSpPr>
        <p:spPr>
          <a:xfrm>
            <a:off x="463705" y="1676092"/>
            <a:ext cx="10798462" cy="1785104"/>
          </a:xfrm>
          <a:prstGeom prst="rect">
            <a:avLst/>
          </a:prstGeom>
          <a:noFill/>
        </p:spPr>
        <p:txBody>
          <a:bodyPr wrap="square" rtlCol="0">
            <a:spAutoFit/>
          </a:bodyPr>
          <a:lstStyle/>
          <a:p>
            <a:r>
              <a:rPr lang="en-AU" sz="6600" dirty="0"/>
              <a:t>AI for </a:t>
            </a:r>
            <a:r>
              <a:rPr lang="en-AU" sz="6600" dirty="0">
                <a:solidFill>
                  <a:srgbClr val="8661C5"/>
                </a:solidFill>
              </a:rPr>
              <a:t>Accessibility</a:t>
            </a:r>
          </a:p>
          <a:p>
            <a:r>
              <a:rPr lang="en-AU" sz="4400" i="1" dirty="0"/>
              <a:t>Initiative</a:t>
            </a:r>
            <a:endParaRPr lang="en-US" sz="6600" dirty="0"/>
          </a:p>
        </p:txBody>
      </p:sp>
      <p:sp>
        <p:nvSpPr>
          <p:cNvPr id="2" name="Title 1">
            <a:extLst>
              <a:ext uri="{FF2B5EF4-FFF2-40B4-BE49-F238E27FC236}">
                <a16:creationId xmlns:a16="http://schemas.microsoft.com/office/drawing/2014/main" id="{F0C05E53-5201-B44C-A02F-5E30440E8548}"/>
              </a:ext>
            </a:extLst>
          </p:cNvPr>
          <p:cNvSpPr>
            <a:spLocks noGrp="1"/>
          </p:cNvSpPr>
          <p:nvPr>
            <p:ph type="title"/>
          </p:nvPr>
        </p:nvSpPr>
        <p:spPr/>
        <p:txBody>
          <a:bodyPr/>
          <a:lstStyle/>
          <a:p>
            <a:r>
              <a:rPr lang="en-US" dirty="0"/>
              <a:t>Examples.</a:t>
            </a:r>
          </a:p>
        </p:txBody>
      </p:sp>
      <p:sp>
        <p:nvSpPr>
          <p:cNvPr id="6" name="TextBox 5">
            <a:extLst>
              <a:ext uri="{FF2B5EF4-FFF2-40B4-BE49-F238E27FC236}">
                <a16:creationId xmlns:a16="http://schemas.microsoft.com/office/drawing/2014/main" id="{90739EDD-A89A-164B-A8CD-E44E07AC53D4}"/>
              </a:ext>
            </a:extLst>
          </p:cNvPr>
          <p:cNvSpPr txBox="1"/>
          <p:nvPr/>
        </p:nvSpPr>
        <p:spPr>
          <a:xfrm>
            <a:off x="463705" y="3597489"/>
            <a:ext cx="10011384" cy="1569660"/>
          </a:xfrm>
          <a:prstGeom prst="rect">
            <a:avLst/>
          </a:prstGeom>
          <a:noFill/>
        </p:spPr>
        <p:txBody>
          <a:bodyPr wrap="square" rtlCol="0">
            <a:spAutoFit/>
          </a:bodyPr>
          <a:lstStyle/>
          <a:p>
            <a:endParaRPr lang="en-AU" sz="3200" dirty="0">
              <a:latin typeface="+mj-lt"/>
            </a:endParaRPr>
          </a:p>
          <a:p>
            <a:r>
              <a:rPr lang="en-AU" sz="3200" dirty="0">
                <a:latin typeface="+mj-lt"/>
              </a:rPr>
              <a:t>“It is unacceptable that most restaurant menus are not accessible for our friends with dyslexia.”</a:t>
            </a:r>
          </a:p>
        </p:txBody>
      </p:sp>
    </p:spTree>
    <p:extLst>
      <p:ext uri="{BB962C8B-B14F-4D97-AF65-F5344CB8AC3E}">
        <p14:creationId xmlns:p14="http://schemas.microsoft.com/office/powerpoint/2010/main" val="139091663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1BBC260-F396-164E-BCD0-C88D9BCE29C5}"/>
              </a:ext>
            </a:extLst>
          </p:cNvPr>
          <p:cNvSpPr txBox="1"/>
          <p:nvPr/>
        </p:nvSpPr>
        <p:spPr>
          <a:xfrm>
            <a:off x="463705" y="1676092"/>
            <a:ext cx="10798462" cy="1785104"/>
          </a:xfrm>
          <a:prstGeom prst="rect">
            <a:avLst/>
          </a:prstGeom>
          <a:noFill/>
        </p:spPr>
        <p:txBody>
          <a:bodyPr wrap="square" rtlCol="0">
            <a:spAutoFit/>
          </a:bodyPr>
          <a:lstStyle/>
          <a:p>
            <a:r>
              <a:rPr lang="en-AU" sz="6600" dirty="0"/>
              <a:t>AI for </a:t>
            </a:r>
            <a:r>
              <a:rPr lang="en-AU" sz="6600" dirty="0">
                <a:solidFill>
                  <a:srgbClr val="8661C5"/>
                </a:solidFill>
              </a:rPr>
              <a:t>Humanitarian Action </a:t>
            </a:r>
            <a:r>
              <a:rPr lang="en-AU" sz="4400" i="1" dirty="0"/>
              <a:t>Initiative</a:t>
            </a:r>
            <a:endParaRPr lang="en-US" sz="6600" dirty="0"/>
          </a:p>
        </p:txBody>
      </p:sp>
      <p:sp>
        <p:nvSpPr>
          <p:cNvPr id="2" name="Title 1">
            <a:extLst>
              <a:ext uri="{FF2B5EF4-FFF2-40B4-BE49-F238E27FC236}">
                <a16:creationId xmlns:a16="http://schemas.microsoft.com/office/drawing/2014/main" id="{F0C05E53-5201-B44C-A02F-5E30440E8548}"/>
              </a:ext>
            </a:extLst>
          </p:cNvPr>
          <p:cNvSpPr>
            <a:spLocks noGrp="1"/>
          </p:cNvSpPr>
          <p:nvPr>
            <p:ph type="title"/>
          </p:nvPr>
        </p:nvSpPr>
        <p:spPr/>
        <p:txBody>
          <a:bodyPr/>
          <a:lstStyle/>
          <a:p>
            <a:r>
              <a:rPr lang="en-US" dirty="0"/>
              <a:t>Examples.</a:t>
            </a:r>
          </a:p>
        </p:txBody>
      </p:sp>
      <p:sp>
        <p:nvSpPr>
          <p:cNvPr id="6" name="TextBox 5">
            <a:extLst>
              <a:ext uri="{FF2B5EF4-FFF2-40B4-BE49-F238E27FC236}">
                <a16:creationId xmlns:a16="http://schemas.microsoft.com/office/drawing/2014/main" id="{90739EDD-A89A-164B-A8CD-E44E07AC53D4}"/>
              </a:ext>
            </a:extLst>
          </p:cNvPr>
          <p:cNvSpPr txBox="1"/>
          <p:nvPr/>
        </p:nvSpPr>
        <p:spPr>
          <a:xfrm>
            <a:off x="463705" y="3597489"/>
            <a:ext cx="9639945" cy="1569660"/>
          </a:xfrm>
          <a:prstGeom prst="rect">
            <a:avLst/>
          </a:prstGeom>
          <a:noFill/>
        </p:spPr>
        <p:txBody>
          <a:bodyPr wrap="square" rtlCol="0">
            <a:spAutoFit/>
          </a:bodyPr>
          <a:lstStyle/>
          <a:p>
            <a:endParaRPr lang="en-AU" sz="3200" dirty="0">
              <a:latin typeface="+mj-lt"/>
            </a:endParaRPr>
          </a:p>
          <a:p>
            <a:r>
              <a:rPr lang="en-AU" sz="3200" dirty="0">
                <a:latin typeface="+mj-lt"/>
              </a:rPr>
              <a:t>“It is unacceptable that there are still </a:t>
            </a:r>
            <a:br>
              <a:rPr lang="en-AU" sz="3200" dirty="0">
                <a:latin typeface="+mj-lt"/>
              </a:rPr>
            </a:br>
            <a:r>
              <a:rPr lang="en-AU" sz="3200" dirty="0">
                <a:latin typeface="+mj-lt"/>
              </a:rPr>
              <a:t>widespread gender and race wage gaps.”</a:t>
            </a:r>
          </a:p>
        </p:txBody>
      </p:sp>
    </p:spTree>
    <p:extLst>
      <p:ext uri="{BB962C8B-B14F-4D97-AF65-F5344CB8AC3E}">
        <p14:creationId xmlns:p14="http://schemas.microsoft.com/office/powerpoint/2010/main" val="62091087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1BBC260-F396-164E-BCD0-C88D9BCE29C5}"/>
              </a:ext>
            </a:extLst>
          </p:cNvPr>
          <p:cNvSpPr txBox="1"/>
          <p:nvPr/>
        </p:nvSpPr>
        <p:spPr>
          <a:xfrm>
            <a:off x="463705" y="1676092"/>
            <a:ext cx="9639945" cy="1846659"/>
          </a:xfrm>
          <a:prstGeom prst="rect">
            <a:avLst/>
          </a:prstGeom>
          <a:noFill/>
        </p:spPr>
        <p:txBody>
          <a:bodyPr wrap="square" rtlCol="0">
            <a:spAutoFit/>
          </a:bodyPr>
          <a:lstStyle/>
          <a:p>
            <a:pPr lvl="0"/>
            <a:r>
              <a:rPr lang="en-AU" sz="6600" dirty="0"/>
              <a:t>AI for </a:t>
            </a:r>
            <a:r>
              <a:rPr lang="en-AU" sz="6600" dirty="0">
                <a:solidFill>
                  <a:srgbClr val="8661C5"/>
                </a:solidFill>
              </a:rPr>
              <a:t>Cultural Heritage </a:t>
            </a:r>
            <a:br>
              <a:rPr lang="en-AU" sz="6600" dirty="0">
                <a:solidFill>
                  <a:srgbClr val="8661C5"/>
                </a:solidFill>
              </a:rPr>
            </a:br>
            <a:r>
              <a:rPr lang="en-AU" sz="4400" i="1" dirty="0"/>
              <a:t>Initiative</a:t>
            </a:r>
            <a:endParaRPr lang="en-US" sz="6600" i="1" dirty="0"/>
          </a:p>
        </p:txBody>
      </p:sp>
      <p:sp>
        <p:nvSpPr>
          <p:cNvPr id="2" name="Title 1">
            <a:extLst>
              <a:ext uri="{FF2B5EF4-FFF2-40B4-BE49-F238E27FC236}">
                <a16:creationId xmlns:a16="http://schemas.microsoft.com/office/drawing/2014/main" id="{F0C05E53-5201-B44C-A02F-5E30440E8548}"/>
              </a:ext>
            </a:extLst>
          </p:cNvPr>
          <p:cNvSpPr>
            <a:spLocks noGrp="1"/>
          </p:cNvSpPr>
          <p:nvPr>
            <p:ph type="title"/>
          </p:nvPr>
        </p:nvSpPr>
        <p:spPr/>
        <p:txBody>
          <a:bodyPr/>
          <a:lstStyle/>
          <a:p>
            <a:r>
              <a:rPr lang="en-US" dirty="0"/>
              <a:t>Examples.</a:t>
            </a:r>
          </a:p>
        </p:txBody>
      </p:sp>
      <p:sp>
        <p:nvSpPr>
          <p:cNvPr id="6" name="TextBox 5">
            <a:extLst>
              <a:ext uri="{FF2B5EF4-FFF2-40B4-BE49-F238E27FC236}">
                <a16:creationId xmlns:a16="http://schemas.microsoft.com/office/drawing/2014/main" id="{90739EDD-A89A-164B-A8CD-E44E07AC53D4}"/>
              </a:ext>
            </a:extLst>
          </p:cNvPr>
          <p:cNvSpPr txBox="1"/>
          <p:nvPr/>
        </p:nvSpPr>
        <p:spPr>
          <a:xfrm>
            <a:off x="463705" y="3597489"/>
            <a:ext cx="9639945" cy="2062103"/>
          </a:xfrm>
          <a:prstGeom prst="rect">
            <a:avLst/>
          </a:prstGeom>
          <a:noFill/>
        </p:spPr>
        <p:txBody>
          <a:bodyPr wrap="square" rtlCol="0">
            <a:spAutoFit/>
          </a:bodyPr>
          <a:lstStyle/>
          <a:p>
            <a:endParaRPr lang="en-AU" sz="3200" dirty="0">
              <a:latin typeface="+mj-lt"/>
            </a:endParaRPr>
          </a:p>
          <a:p>
            <a:r>
              <a:rPr lang="en-AU" sz="3200" dirty="0">
                <a:latin typeface="+mj-lt"/>
              </a:rPr>
              <a:t>“It is unacceptable that there </a:t>
            </a:r>
            <a:br>
              <a:rPr lang="en-AU" sz="3200" dirty="0">
                <a:latin typeface="+mj-lt"/>
              </a:rPr>
            </a:br>
            <a:r>
              <a:rPr lang="en-AU" sz="3200" dirty="0">
                <a:latin typeface="+mj-lt"/>
              </a:rPr>
              <a:t>are important historical monuments that are being lost to the world.”</a:t>
            </a:r>
          </a:p>
        </p:txBody>
      </p:sp>
    </p:spTree>
    <p:extLst>
      <p:ext uri="{BB962C8B-B14F-4D97-AF65-F5344CB8AC3E}">
        <p14:creationId xmlns:p14="http://schemas.microsoft.com/office/powerpoint/2010/main" val="18322869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FBC5AF-D3FE-4096-BBE2-6F13C05336EE}"/>
              </a:ext>
            </a:extLst>
          </p:cNvPr>
          <p:cNvSpPr txBox="1"/>
          <p:nvPr/>
        </p:nvSpPr>
        <p:spPr>
          <a:xfrm>
            <a:off x="463705" y="3065054"/>
            <a:ext cx="9639945" cy="400110"/>
          </a:xfrm>
          <a:prstGeom prst="rect">
            <a:avLst/>
          </a:prstGeom>
          <a:noFill/>
        </p:spPr>
        <p:txBody>
          <a:bodyPr wrap="square" rtlCol="0">
            <a:spAutoFit/>
          </a:bodyPr>
          <a:lstStyle/>
          <a:p>
            <a:r>
              <a:rPr lang="en-AU" sz="2000" dirty="0">
                <a:solidFill>
                  <a:schemeClr val="accent3"/>
                </a:solidFill>
                <a:latin typeface="+mj-lt"/>
              </a:rPr>
              <a:t>[There’s a lot to cover, so remember to keep going!]</a:t>
            </a:r>
            <a:endParaRPr lang="en-US" sz="2000" dirty="0">
              <a:solidFill>
                <a:schemeClr val="accent3"/>
              </a:solidFill>
              <a:latin typeface="+mj-lt"/>
            </a:endParaRPr>
          </a:p>
        </p:txBody>
      </p:sp>
      <p:sp>
        <p:nvSpPr>
          <p:cNvPr id="6" name="TextBox 5">
            <a:extLst>
              <a:ext uri="{FF2B5EF4-FFF2-40B4-BE49-F238E27FC236}">
                <a16:creationId xmlns:a16="http://schemas.microsoft.com/office/drawing/2014/main" id="{5F1A367E-9DDB-4990-AD77-43311E147CCB}"/>
              </a:ext>
            </a:extLst>
          </p:cNvPr>
          <p:cNvSpPr txBox="1"/>
          <p:nvPr/>
        </p:nvSpPr>
        <p:spPr>
          <a:xfrm>
            <a:off x="405830" y="1496226"/>
            <a:ext cx="11334013" cy="1200329"/>
          </a:xfrm>
          <a:prstGeom prst="rect">
            <a:avLst/>
          </a:prstGeom>
          <a:noFill/>
        </p:spPr>
        <p:txBody>
          <a:bodyPr wrap="square" rtlCol="0">
            <a:spAutoFit/>
          </a:bodyPr>
          <a:lstStyle/>
          <a:p>
            <a:pPr lvl="0"/>
            <a:r>
              <a:rPr lang="en-AU" sz="7200" dirty="0"/>
              <a:t>Keep moving forward</a:t>
            </a:r>
          </a:p>
        </p:txBody>
      </p:sp>
    </p:spTree>
    <p:extLst>
      <p:ext uri="{BB962C8B-B14F-4D97-AF65-F5344CB8AC3E}">
        <p14:creationId xmlns:p14="http://schemas.microsoft.com/office/powerpoint/2010/main" val="10100104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descr="Two minute timer">
            <a:hlinkClick r:id="" action="ppaction://media"/>
            <a:extLst>
              <a:ext uri="{FF2B5EF4-FFF2-40B4-BE49-F238E27FC236}">
                <a16:creationId xmlns:a16="http://schemas.microsoft.com/office/drawing/2014/main" id="{37711A11-1BD1-AF4B-B336-26DFC05254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72132" y="268868"/>
            <a:ext cx="4869309" cy="2738987"/>
          </a:xfrm>
          <a:prstGeom prst="rect">
            <a:avLst/>
          </a:prstGeom>
        </p:spPr>
      </p:pic>
      <p:sp>
        <p:nvSpPr>
          <p:cNvPr id="7" name="TextBox 6">
            <a:extLst>
              <a:ext uri="{FF2B5EF4-FFF2-40B4-BE49-F238E27FC236}">
                <a16:creationId xmlns:a16="http://schemas.microsoft.com/office/drawing/2014/main" id="{D1BBC260-F396-164E-BCD0-C88D9BCE29C5}"/>
              </a:ext>
            </a:extLst>
          </p:cNvPr>
          <p:cNvSpPr txBox="1"/>
          <p:nvPr/>
        </p:nvSpPr>
        <p:spPr>
          <a:xfrm>
            <a:off x="463705" y="3065054"/>
            <a:ext cx="9639945" cy="2062103"/>
          </a:xfrm>
          <a:prstGeom prst="rect">
            <a:avLst/>
          </a:prstGeom>
          <a:noFill/>
        </p:spPr>
        <p:txBody>
          <a:bodyPr wrap="square" rtlCol="0">
            <a:spAutoFit/>
          </a:bodyPr>
          <a:lstStyle/>
          <a:p>
            <a:r>
              <a:rPr lang="en-AU" sz="3200" dirty="0">
                <a:solidFill>
                  <a:schemeClr val="accent3"/>
                </a:solidFill>
                <a:latin typeface="+mj-lt"/>
              </a:rPr>
              <a:t>YOUR TURN! </a:t>
            </a:r>
          </a:p>
          <a:p>
            <a:r>
              <a:rPr lang="en-AU" sz="3200" dirty="0">
                <a:latin typeface="+mj-lt"/>
              </a:rPr>
              <a:t>On a post-it note, finish this sentence using a topic you’re passionate about:</a:t>
            </a:r>
          </a:p>
          <a:p>
            <a:r>
              <a:rPr lang="en-AU" sz="3200" dirty="0">
                <a:latin typeface="+mj-lt"/>
              </a:rPr>
              <a:t>“It is unacceptable that…”</a:t>
            </a:r>
          </a:p>
        </p:txBody>
      </p:sp>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786170" cy="1323439"/>
          </a:xfrm>
          <a:prstGeom prst="rect">
            <a:avLst/>
          </a:prstGeom>
          <a:noFill/>
        </p:spPr>
        <p:txBody>
          <a:bodyPr wrap="square" rtlCol="0">
            <a:spAutoFit/>
          </a:bodyPr>
          <a:lstStyle/>
          <a:p>
            <a:pPr lvl="0" defTabSz="914400"/>
            <a:r>
              <a:rPr lang="en-AU" sz="8000" kern="0" dirty="0"/>
              <a:t>Action</a:t>
            </a:r>
          </a:p>
        </p:txBody>
      </p:sp>
      <p:sp>
        <p:nvSpPr>
          <p:cNvPr id="8" name="Freeform 7">
            <a:extLst>
              <a:ext uri="{FF2B5EF4-FFF2-40B4-BE49-F238E27FC236}">
                <a16:creationId xmlns:a16="http://schemas.microsoft.com/office/drawing/2014/main" id="{80CB2A2C-BE33-A54A-958D-ABFF43EAEB6B}"/>
              </a:ext>
              <a:ext uri="{C183D7F6-B498-43B3-948B-1728B52AA6E4}">
                <adec:decorative xmlns:adec="http://schemas.microsoft.com/office/drawing/2017/decorative" val="1"/>
              </a:ext>
            </a:extLst>
          </p:cNvPr>
          <p:cNvSpPr/>
          <p:nvPr/>
        </p:nvSpPr>
        <p:spPr bwMode="auto">
          <a:xfrm>
            <a:off x="6545730" y="1"/>
            <a:ext cx="5646270" cy="882547"/>
          </a:xfrm>
          <a:custGeom>
            <a:avLst/>
            <a:gdLst>
              <a:gd name="connsiteX0" fmla="*/ 0 w 5646270"/>
              <a:gd name="connsiteY0" fmla="*/ 0 h 882547"/>
              <a:gd name="connsiteX1" fmla="*/ 5646270 w 5646270"/>
              <a:gd name="connsiteY1" fmla="*/ 0 h 882547"/>
              <a:gd name="connsiteX2" fmla="*/ 5646270 w 5646270"/>
              <a:gd name="connsiteY2" fmla="*/ 181078 h 882547"/>
              <a:gd name="connsiteX3" fmla="*/ 5607894 w 5646270"/>
              <a:gd name="connsiteY3" fmla="*/ 205915 h 882547"/>
              <a:gd name="connsiteX4" fmla="*/ 2961056 w 5646270"/>
              <a:gd name="connsiteY4" fmla="*/ 882547 h 882547"/>
              <a:gd name="connsiteX5" fmla="*/ 18723 w 5646270"/>
              <a:gd name="connsiteY5" fmla="*/ 14669 h 88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6270" h="882547">
                <a:moveTo>
                  <a:pt x="0" y="0"/>
                </a:moveTo>
                <a:lnTo>
                  <a:pt x="5646270" y="0"/>
                </a:lnTo>
                <a:lnTo>
                  <a:pt x="5646270" y="181078"/>
                </a:lnTo>
                <a:lnTo>
                  <a:pt x="5607894" y="205915"/>
                </a:lnTo>
                <a:cubicBezTo>
                  <a:pt x="4888613" y="628621"/>
                  <a:pt x="3966477" y="882547"/>
                  <a:pt x="2961056" y="882547"/>
                </a:cubicBezTo>
                <a:cubicBezTo>
                  <a:pt x="1812004" y="882547"/>
                  <a:pt x="771732" y="550889"/>
                  <a:pt x="18723" y="1466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2978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17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DBBCC7E-7B82-9447-B931-2D3E536EE342}"/>
              </a:ext>
            </a:extLst>
          </p:cNvPr>
          <p:cNvSpPr txBox="1"/>
          <p:nvPr/>
        </p:nvSpPr>
        <p:spPr>
          <a:xfrm>
            <a:off x="405830" y="2314374"/>
            <a:ext cx="11786170" cy="1323439"/>
          </a:xfrm>
          <a:prstGeom prst="rect">
            <a:avLst/>
          </a:prstGeom>
          <a:noFill/>
        </p:spPr>
        <p:txBody>
          <a:bodyPr wrap="square" rtlCol="0">
            <a:spAutoFit/>
          </a:bodyPr>
          <a:lstStyle/>
          <a:p>
            <a:pPr lvl="0" defTabSz="914400"/>
            <a:r>
              <a:rPr lang="en-AU" sz="8000" kern="0" dirty="0"/>
              <a:t>Team Name</a:t>
            </a:r>
          </a:p>
        </p:txBody>
      </p:sp>
    </p:spTree>
    <p:extLst>
      <p:ext uri="{BB962C8B-B14F-4D97-AF65-F5344CB8AC3E}">
        <p14:creationId xmlns:p14="http://schemas.microsoft.com/office/powerpoint/2010/main" val="296388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descr="Two minute timer">
            <a:hlinkClick r:id="" action="ppaction://media"/>
            <a:extLst>
              <a:ext uri="{FF2B5EF4-FFF2-40B4-BE49-F238E27FC236}">
                <a16:creationId xmlns:a16="http://schemas.microsoft.com/office/drawing/2014/main" id="{0E35F106-4B26-3B40-A1C3-5587D2DDC2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72132" y="268868"/>
            <a:ext cx="4869309" cy="2738987"/>
          </a:xfrm>
          <a:prstGeom prst="rect">
            <a:avLst/>
          </a:prstGeom>
        </p:spPr>
      </p:pic>
      <p:sp>
        <p:nvSpPr>
          <p:cNvPr id="7" name="TextBox 6">
            <a:extLst>
              <a:ext uri="{FF2B5EF4-FFF2-40B4-BE49-F238E27FC236}">
                <a16:creationId xmlns:a16="http://schemas.microsoft.com/office/drawing/2014/main" id="{D1BBC260-F396-164E-BCD0-C88D9BCE29C5}"/>
              </a:ext>
            </a:extLst>
          </p:cNvPr>
          <p:cNvSpPr txBox="1"/>
          <p:nvPr/>
        </p:nvSpPr>
        <p:spPr>
          <a:xfrm>
            <a:off x="463705" y="3842085"/>
            <a:ext cx="9639945" cy="1077218"/>
          </a:xfrm>
          <a:prstGeom prst="rect">
            <a:avLst/>
          </a:prstGeom>
          <a:noFill/>
        </p:spPr>
        <p:txBody>
          <a:bodyPr wrap="square" rtlCol="0">
            <a:spAutoFit/>
          </a:bodyPr>
          <a:lstStyle/>
          <a:p>
            <a:r>
              <a:rPr lang="en-AU" sz="3200" dirty="0">
                <a:solidFill>
                  <a:schemeClr val="accent3"/>
                </a:solidFill>
                <a:latin typeface="+mj-lt"/>
              </a:rPr>
              <a:t>In your group, come up with an initial team name to represent your shared passion. </a:t>
            </a:r>
          </a:p>
        </p:txBody>
      </p:sp>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786170" cy="1323439"/>
          </a:xfrm>
          <a:prstGeom prst="rect">
            <a:avLst/>
          </a:prstGeom>
          <a:noFill/>
        </p:spPr>
        <p:txBody>
          <a:bodyPr wrap="square" rtlCol="0">
            <a:spAutoFit/>
          </a:bodyPr>
          <a:lstStyle/>
          <a:p>
            <a:pPr lvl="0" defTabSz="914400"/>
            <a:r>
              <a:rPr lang="en-AU" sz="8000" kern="0" dirty="0"/>
              <a:t>Action</a:t>
            </a:r>
          </a:p>
        </p:txBody>
      </p:sp>
      <p:sp>
        <p:nvSpPr>
          <p:cNvPr id="8" name="Freeform 7">
            <a:extLst>
              <a:ext uri="{FF2B5EF4-FFF2-40B4-BE49-F238E27FC236}">
                <a16:creationId xmlns:a16="http://schemas.microsoft.com/office/drawing/2014/main" id="{80CB2A2C-BE33-A54A-958D-ABFF43EAEB6B}"/>
              </a:ext>
              <a:ext uri="{C183D7F6-B498-43B3-948B-1728B52AA6E4}">
                <adec:decorative xmlns:adec="http://schemas.microsoft.com/office/drawing/2017/decorative" val="1"/>
              </a:ext>
            </a:extLst>
          </p:cNvPr>
          <p:cNvSpPr/>
          <p:nvPr/>
        </p:nvSpPr>
        <p:spPr bwMode="auto">
          <a:xfrm>
            <a:off x="6545730" y="1"/>
            <a:ext cx="5646270" cy="882547"/>
          </a:xfrm>
          <a:custGeom>
            <a:avLst/>
            <a:gdLst>
              <a:gd name="connsiteX0" fmla="*/ 0 w 5646270"/>
              <a:gd name="connsiteY0" fmla="*/ 0 h 882547"/>
              <a:gd name="connsiteX1" fmla="*/ 5646270 w 5646270"/>
              <a:gd name="connsiteY1" fmla="*/ 0 h 882547"/>
              <a:gd name="connsiteX2" fmla="*/ 5646270 w 5646270"/>
              <a:gd name="connsiteY2" fmla="*/ 181078 h 882547"/>
              <a:gd name="connsiteX3" fmla="*/ 5607894 w 5646270"/>
              <a:gd name="connsiteY3" fmla="*/ 205915 h 882547"/>
              <a:gd name="connsiteX4" fmla="*/ 2961056 w 5646270"/>
              <a:gd name="connsiteY4" fmla="*/ 882547 h 882547"/>
              <a:gd name="connsiteX5" fmla="*/ 18723 w 5646270"/>
              <a:gd name="connsiteY5" fmla="*/ 14669 h 88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6270" h="882547">
                <a:moveTo>
                  <a:pt x="0" y="0"/>
                </a:moveTo>
                <a:lnTo>
                  <a:pt x="5646270" y="0"/>
                </a:lnTo>
                <a:lnTo>
                  <a:pt x="5646270" y="181078"/>
                </a:lnTo>
                <a:lnTo>
                  <a:pt x="5607894" y="205915"/>
                </a:lnTo>
                <a:cubicBezTo>
                  <a:pt x="4888613" y="628621"/>
                  <a:pt x="3966477" y="882547"/>
                  <a:pt x="2961056" y="882547"/>
                </a:cubicBezTo>
                <a:cubicBezTo>
                  <a:pt x="1812004" y="882547"/>
                  <a:pt x="771732" y="550889"/>
                  <a:pt x="18723" y="1466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4198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17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2D496-0C99-4A2B-9292-F02AC0ECA79A}"/>
              </a:ext>
            </a:extLst>
          </p:cNvPr>
          <p:cNvSpPr txBox="1"/>
          <p:nvPr/>
        </p:nvSpPr>
        <p:spPr>
          <a:xfrm>
            <a:off x="522783" y="1238149"/>
            <a:ext cx="2324589" cy="1661993"/>
          </a:xfrm>
          <a:prstGeom prst="rect">
            <a:avLst/>
          </a:prstGeom>
          <a:noFill/>
        </p:spPr>
        <p:txBody>
          <a:bodyPr wrap="square" rtlCol="0">
            <a:spAutoFit/>
          </a:bodyPr>
          <a:lstStyle/>
          <a:p>
            <a:r>
              <a:rPr lang="en-AU" sz="5400" b="1" dirty="0">
                <a:solidFill>
                  <a:schemeClr val="bg1">
                    <a:lumMod val="85000"/>
                  </a:schemeClr>
                </a:solidFill>
                <a:latin typeface="Segoe UI Semibold"/>
              </a:rPr>
              <a:t>1.</a:t>
            </a:r>
          </a:p>
          <a:p>
            <a:r>
              <a:rPr lang="en-AU" sz="2400" dirty="0">
                <a:solidFill>
                  <a:schemeClr val="bg1">
                    <a:lumMod val="85000"/>
                  </a:schemeClr>
                </a:solidFill>
              </a:rPr>
              <a:t>Find a problem</a:t>
            </a:r>
            <a:br>
              <a:rPr lang="en-AU" sz="2400" dirty="0">
                <a:solidFill>
                  <a:schemeClr val="bg1">
                    <a:lumMod val="85000"/>
                  </a:schemeClr>
                </a:solidFill>
              </a:rPr>
            </a:br>
            <a:r>
              <a:rPr lang="en-AU" sz="2400" dirty="0">
                <a:solidFill>
                  <a:schemeClr val="bg1">
                    <a:lumMod val="85000"/>
                  </a:schemeClr>
                </a:solidFill>
              </a:rPr>
              <a:t>to solve</a:t>
            </a:r>
          </a:p>
        </p:txBody>
      </p:sp>
      <p:sp>
        <p:nvSpPr>
          <p:cNvPr id="5" name="TextBox 4">
            <a:extLst>
              <a:ext uri="{FF2B5EF4-FFF2-40B4-BE49-F238E27FC236}">
                <a16:creationId xmlns:a16="http://schemas.microsoft.com/office/drawing/2014/main" id="{BCFF96A9-96E1-48CE-9CFC-3E706F62EB87}"/>
              </a:ext>
            </a:extLst>
          </p:cNvPr>
          <p:cNvSpPr txBox="1"/>
          <p:nvPr/>
        </p:nvSpPr>
        <p:spPr>
          <a:xfrm>
            <a:off x="3840219" y="1238149"/>
            <a:ext cx="2206505" cy="1661993"/>
          </a:xfrm>
          <a:prstGeom prst="rect">
            <a:avLst/>
          </a:prstGeom>
          <a:noFill/>
        </p:spPr>
        <p:txBody>
          <a:bodyPr wrap="square" rtlCol="0">
            <a:spAutoFit/>
          </a:bodyPr>
          <a:lstStyle/>
          <a:p>
            <a:r>
              <a:rPr lang="en-AU" sz="5400" b="1" dirty="0">
                <a:solidFill>
                  <a:srgbClr val="8661C5"/>
                </a:solidFill>
                <a:latin typeface="Segoe UI Semibold"/>
              </a:rPr>
              <a:t>2.</a:t>
            </a:r>
          </a:p>
          <a:p>
            <a:r>
              <a:rPr lang="en-AU" sz="2400" dirty="0">
                <a:latin typeface="+mj-lt"/>
              </a:rPr>
              <a:t>Understand the problem</a:t>
            </a:r>
          </a:p>
        </p:txBody>
      </p:sp>
      <p:sp>
        <p:nvSpPr>
          <p:cNvPr id="6" name="TextBox 5">
            <a:extLst>
              <a:ext uri="{FF2B5EF4-FFF2-40B4-BE49-F238E27FC236}">
                <a16:creationId xmlns:a16="http://schemas.microsoft.com/office/drawing/2014/main" id="{226E69AD-2AD3-460F-BCD3-08D89CFC95C4}"/>
              </a:ext>
            </a:extLst>
          </p:cNvPr>
          <p:cNvSpPr txBox="1"/>
          <p:nvPr/>
        </p:nvSpPr>
        <p:spPr>
          <a:xfrm>
            <a:off x="7266566" y="1238149"/>
            <a:ext cx="2206505" cy="1661993"/>
          </a:xfrm>
          <a:prstGeom prst="rect">
            <a:avLst/>
          </a:prstGeom>
          <a:noFill/>
        </p:spPr>
        <p:txBody>
          <a:bodyPr wrap="square" rtlCol="0">
            <a:spAutoFit/>
          </a:bodyPr>
          <a:lstStyle/>
          <a:p>
            <a:r>
              <a:rPr lang="en-AU" sz="5400" b="1" dirty="0">
                <a:solidFill>
                  <a:schemeClr val="bg1">
                    <a:lumMod val="85000"/>
                  </a:schemeClr>
                </a:solidFill>
                <a:latin typeface="Segoe UI Semibold"/>
              </a:rPr>
              <a:t>3.</a:t>
            </a:r>
          </a:p>
          <a:p>
            <a:r>
              <a:rPr lang="en-AU" sz="2400" dirty="0">
                <a:solidFill>
                  <a:schemeClr val="bg1">
                    <a:lumMod val="85000"/>
                  </a:schemeClr>
                </a:solidFill>
              </a:rPr>
              <a:t>Find possible solutions</a:t>
            </a:r>
            <a:endParaRPr lang="en-AU" sz="5400" b="1" dirty="0">
              <a:solidFill>
                <a:schemeClr val="bg1">
                  <a:lumMod val="85000"/>
                </a:schemeClr>
              </a:solidFill>
              <a:latin typeface="+mj-lt"/>
            </a:endParaRPr>
          </a:p>
        </p:txBody>
      </p:sp>
      <p:sp>
        <p:nvSpPr>
          <p:cNvPr id="7" name="TextBox 6">
            <a:extLst>
              <a:ext uri="{FF2B5EF4-FFF2-40B4-BE49-F238E27FC236}">
                <a16:creationId xmlns:a16="http://schemas.microsoft.com/office/drawing/2014/main" id="{2674B680-1E72-4CDE-9B82-D2D34D2B8278}"/>
              </a:ext>
            </a:extLst>
          </p:cNvPr>
          <p:cNvSpPr txBox="1"/>
          <p:nvPr/>
        </p:nvSpPr>
        <p:spPr>
          <a:xfrm>
            <a:off x="2030837" y="3286067"/>
            <a:ext cx="2467982" cy="1661993"/>
          </a:xfrm>
          <a:prstGeom prst="rect">
            <a:avLst/>
          </a:prstGeom>
          <a:noFill/>
        </p:spPr>
        <p:txBody>
          <a:bodyPr wrap="square" rtlCol="0">
            <a:spAutoFit/>
          </a:bodyPr>
          <a:lstStyle/>
          <a:p>
            <a:r>
              <a:rPr lang="en-AU" sz="5400" b="1" dirty="0">
                <a:solidFill>
                  <a:schemeClr val="bg1">
                    <a:lumMod val="85000"/>
                  </a:schemeClr>
                </a:solidFill>
                <a:latin typeface="Segoe UI Semibold"/>
              </a:rPr>
              <a:t>4.</a:t>
            </a:r>
          </a:p>
          <a:p>
            <a:r>
              <a:rPr lang="en-AU" sz="2400" dirty="0">
                <a:solidFill>
                  <a:schemeClr val="bg1">
                    <a:lumMod val="85000"/>
                  </a:schemeClr>
                </a:solidFill>
              </a:rPr>
              <a:t>Select and build your ideas</a:t>
            </a:r>
            <a:endParaRPr lang="en-AU" sz="5400" b="1" dirty="0">
              <a:solidFill>
                <a:schemeClr val="bg1">
                  <a:lumMod val="85000"/>
                </a:schemeClr>
              </a:solidFill>
              <a:latin typeface="+mj-lt"/>
            </a:endParaRPr>
          </a:p>
        </p:txBody>
      </p:sp>
      <p:sp>
        <p:nvSpPr>
          <p:cNvPr id="26" name="TextBox 25">
            <a:extLst>
              <a:ext uri="{FF2B5EF4-FFF2-40B4-BE49-F238E27FC236}">
                <a16:creationId xmlns:a16="http://schemas.microsoft.com/office/drawing/2014/main" id="{66340095-4858-4406-84A5-259ED2C49771}"/>
              </a:ext>
            </a:extLst>
          </p:cNvPr>
          <p:cNvSpPr txBox="1"/>
          <p:nvPr/>
        </p:nvSpPr>
        <p:spPr>
          <a:xfrm>
            <a:off x="5282794" y="3292997"/>
            <a:ext cx="2884671" cy="2031325"/>
          </a:xfrm>
          <a:prstGeom prst="rect">
            <a:avLst/>
          </a:prstGeom>
          <a:noFill/>
        </p:spPr>
        <p:txBody>
          <a:bodyPr wrap="square" rtlCol="0">
            <a:spAutoFit/>
          </a:bodyPr>
          <a:lstStyle/>
          <a:p>
            <a:r>
              <a:rPr lang="en-AU" sz="5400" b="1" dirty="0">
                <a:solidFill>
                  <a:schemeClr val="bg1">
                    <a:lumMod val="85000"/>
                  </a:schemeClr>
                </a:solidFill>
                <a:latin typeface="Segoe UI Semibold"/>
              </a:rPr>
              <a:t>5.</a:t>
            </a:r>
          </a:p>
          <a:p>
            <a:r>
              <a:rPr lang="en-AU" sz="2400" dirty="0">
                <a:solidFill>
                  <a:schemeClr val="bg1">
                    <a:lumMod val="85000"/>
                  </a:schemeClr>
                </a:solidFill>
              </a:rPr>
              <a:t>Check the Microsoft AI Principles </a:t>
            </a:r>
            <a:br>
              <a:rPr lang="en-AU" sz="2400" dirty="0">
                <a:solidFill>
                  <a:schemeClr val="bg1">
                    <a:lumMod val="85000"/>
                  </a:schemeClr>
                </a:solidFill>
              </a:rPr>
            </a:br>
            <a:r>
              <a:rPr lang="en-AU" sz="2400" dirty="0">
                <a:solidFill>
                  <a:schemeClr val="bg1">
                    <a:lumMod val="85000"/>
                  </a:schemeClr>
                </a:solidFill>
              </a:rPr>
              <a:t>and Ethics</a:t>
            </a:r>
            <a:endParaRPr lang="en-AU" sz="5400" b="1" dirty="0">
              <a:solidFill>
                <a:schemeClr val="bg1">
                  <a:lumMod val="85000"/>
                </a:schemeClr>
              </a:solidFill>
              <a:latin typeface="+mj-lt"/>
            </a:endParaRPr>
          </a:p>
        </p:txBody>
      </p:sp>
      <p:sp>
        <p:nvSpPr>
          <p:cNvPr id="28" name="TextBox 27">
            <a:extLst>
              <a:ext uri="{FF2B5EF4-FFF2-40B4-BE49-F238E27FC236}">
                <a16:creationId xmlns:a16="http://schemas.microsoft.com/office/drawing/2014/main" id="{65A49505-3BC1-4BCE-A88E-D226393888AA}"/>
              </a:ext>
            </a:extLst>
          </p:cNvPr>
          <p:cNvSpPr txBox="1"/>
          <p:nvPr/>
        </p:nvSpPr>
        <p:spPr>
          <a:xfrm>
            <a:off x="8709139" y="3286067"/>
            <a:ext cx="2206505" cy="1661993"/>
          </a:xfrm>
          <a:prstGeom prst="rect">
            <a:avLst/>
          </a:prstGeom>
          <a:noFill/>
        </p:spPr>
        <p:txBody>
          <a:bodyPr wrap="square" rtlCol="0">
            <a:spAutoFit/>
          </a:bodyPr>
          <a:lstStyle/>
          <a:p>
            <a:r>
              <a:rPr lang="en-AU" sz="5400" b="1" dirty="0">
                <a:solidFill>
                  <a:schemeClr val="bg1">
                    <a:lumMod val="85000"/>
                  </a:schemeClr>
                </a:solidFill>
                <a:latin typeface="Segoe UI Semibold"/>
              </a:rPr>
              <a:t>6.</a:t>
            </a:r>
          </a:p>
          <a:p>
            <a:r>
              <a:rPr lang="en-AU" sz="2400" dirty="0">
                <a:solidFill>
                  <a:schemeClr val="bg1">
                    <a:lumMod val="85000"/>
                  </a:schemeClr>
                </a:solidFill>
              </a:rPr>
              <a:t>Submit your project</a:t>
            </a:r>
            <a:endParaRPr lang="en-AU" sz="5400" b="1" dirty="0">
              <a:solidFill>
                <a:schemeClr val="bg1">
                  <a:lumMod val="85000"/>
                </a:schemeClr>
              </a:solidFill>
              <a:latin typeface="+mj-lt"/>
            </a:endParaRPr>
          </a:p>
        </p:txBody>
      </p:sp>
      <p:cxnSp>
        <p:nvCxnSpPr>
          <p:cNvPr id="30" name="Straight Connector 29">
            <a:extLst>
              <a:ext uri="{FF2B5EF4-FFF2-40B4-BE49-F238E27FC236}">
                <a16:creationId xmlns:a16="http://schemas.microsoft.com/office/drawing/2014/main" id="{5E4ECB26-ED2D-42C0-85F1-8C0C470FBC01}"/>
              </a:ext>
              <a:ext uri="{C183D7F6-B498-43B3-948B-1728B52AA6E4}">
                <adec:decorative xmlns:adec="http://schemas.microsoft.com/office/drawing/2017/decorative" val="1"/>
              </a:ext>
            </a:extLst>
          </p:cNvPr>
          <p:cNvCxnSpPr>
            <a:cxnSpLocks/>
          </p:cNvCxnSpPr>
          <p:nvPr/>
        </p:nvCxnSpPr>
        <p:spPr>
          <a:xfrm>
            <a:off x="1247491" y="1909940"/>
            <a:ext cx="2467982"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DF933A4-1293-4CD5-9257-7988C8270267}"/>
              </a:ext>
              <a:ext uri="{C183D7F6-B498-43B3-948B-1728B52AA6E4}">
                <adec:decorative xmlns:adec="http://schemas.microsoft.com/office/drawing/2017/decorative" val="1"/>
              </a:ext>
            </a:extLst>
          </p:cNvPr>
          <p:cNvCxnSpPr>
            <a:cxnSpLocks/>
          </p:cNvCxnSpPr>
          <p:nvPr/>
        </p:nvCxnSpPr>
        <p:spPr>
          <a:xfrm>
            <a:off x="4604150" y="1909940"/>
            <a:ext cx="2467982"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A0A3118-396E-42C7-873B-2ACFAF1941D6}"/>
              </a:ext>
              <a:ext uri="{C183D7F6-B498-43B3-948B-1728B52AA6E4}">
                <adec:decorative xmlns:adec="http://schemas.microsoft.com/office/drawing/2017/decorative" val="1"/>
              </a:ext>
            </a:extLst>
          </p:cNvPr>
          <p:cNvCxnSpPr>
            <a:cxnSpLocks/>
          </p:cNvCxnSpPr>
          <p:nvPr/>
        </p:nvCxnSpPr>
        <p:spPr>
          <a:xfrm>
            <a:off x="8007106" y="1909940"/>
            <a:ext cx="4184894" cy="0"/>
          </a:xfrm>
          <a:prstGeom prst="line">
            <a:avLst/>
          </a:prstGeom>
          <a:ln w="3810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775CBE0-182B-46EF-AB11-F71AB98B6903}"/>
              </a:ext>
              <a:ext uri="{C183D7F6-B498-43B3-948B-1728B52AA6E4}">
                <adec:decorative xmlns:adec="http://schemas.microsoft.com/office/drawing/2017/decorative" val="1"/>
              </a:ext>
            </a:extLst>
          </p:cNvPr>
          <p:cNvCxnSpPr>
            <a:cxnSpLocks/>
          </p:cNvCxnSpPr>
          <p:nvPr/>
        </p:nvCxnSpPr>
        <p:spPr>
          <a:xfrm>
            <a:off x="2847372" y="3957141"/>
            <a:ext cx="2310675"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7FD32C-B8AC-4A0A-8377-91E284F8C1FD}"/>
              </a:ext>
              <a:ext uri="{C183D7F6-B498-43B3-948B-1728B52AA6E4}">
                <adec:decorative xmlns:adec="http://schemas.microsoft.com/office/drawing/2017/decorative" val="1"/>
              </a:ext>
            </a:extLst>
          </p:cNvPr>
          <p:cNvCxnSpPr>
            <a:cxnSpLocks/>
          </p:cNvCxnSpPr>
          <p:nvPr/>
        </p:nvCxnSpPr>
        <p:spPr>
          <a:xfrm>
            <a:off x="6046724" y="3957141"/>
            <a:ext cx="2467982"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4A14F6B-5E43-4723-BA8E-1A6B4FE69E4E}"/>
              </a:ext>
              <a:ext uri="{C183D7F6-B498-43B3-948B-1728B52AA6E4}">
                <adec:decorative xmlns:adec="http://schemas.microsoft.com/office/drawing/2017/decorative" val="1"/>
              </a:ext>
            </a:extLst>
          </p:cNvPr>
          <p:cNvCxnSpPr>
            <a:cxnSpLocks/>
          </p:cNvCxnSpPr>
          <p:nvPr/>
        </p:nvCxnSpPr>
        <p:spPr>
          <a:xfrm>
            <a:off x="0" y="3957141"/>
            <a:ext cx="1938001"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73768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7B04B1-A967-3D43-9228-9FBC29FDC786}"/>
              </a:ext>
              <a:ext uri="{C183D7F6-B498-43B3-948B-1728B52AA6E4}">
                <adec:decorative xmlns:adec="http://schemas.microsoft.com/office/drawing/2017/decorative" val="1"/>
              </a:ext>
            </a:extLst>
          </p:cNvPr>
          <p:cNvSpPr/>
          <p:nvPr/>
        </p:nvSpPr>
        <p:spPr bwMode="auto">
          <a:xfrm>
            <a:off x="676799" y="2500368"/>
            <a:ext cx="2478996" cy="8099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9724A104-12E9-8748-B96B-DF3E7256DF03}"/>
              </a:ext>
            </a:extLst>
          </p:cNvPr>
          <p:cNvSpPr txBox="1"/>
          <p:nvPr/>
        </p:nvSpPr>
        <p:spPr>
          <a:xfrm>
            <a:off x="584200" y="2500368"/>
            <a:ext cx="11511344" cy="3728713"/>
          </a:xfrm>
          <a:prstGeom prst="rect">
            <a:avLst/>
          </a:prstGeom>
          <a:noFill/>
        </p:spPr>
        <p:txBody>
          <a:bodyPr wrap="square" rtlCol="0">
            <a:spAutoFit/>
          </a:bodyPr>
          <a:lstStyle/>
          <a:p>
            <a:r>
              <a:rPr lang="en-AU" sz="4400" dirty="0">
                <a:latin typeface="+mj-lt"/>
              </a:rPr>
              <a:t> </a:t>
            </a:r>
            <a:r>
              <a:rPr lang="en-AU" sz="4400" dirty="0">
                <a:solidFill>
                  <a:schemeClr val="bg1"/>
                </a:solidFill>
                <a:latin typeface="+mj-lt"/>
              </a:rPr>
              <a:t>Check in</a:t>
            </a:r>
          </a:p>
          <a:p>
            <a:endParaRPr lang="en-AU" sz="2400" dirty="0">
              <a:latin typeface="+mj-lt"/>
            </a:endParaRPr>
          </a:p>
          <a:p>
            <a:pPr>
              <a:lnSpc>
                <a:spcPct val="85000"/>
              </a:lnSpc>
            </a:pPr>
            <a:r>
              <a:rPr lang="en-AU" sz="6600" dirty="0"/>
              <a:t>With your group, discuss </a:t>
            </a:r>
            <a:br>
              <a:rPr lang="en-AU" sz="6600" dirty="0"/>
            </a:br>
            <a:r>
              <a:rPr lang="en-AU" sz="6600" dirty="0"/>
              <a:t>and understand the </a:t>
            </a:r>
            <a:br>
              <a:rPr lang="en-AU" sz="6600" dirty="0"/>
            </a:br>
            <a:r>
              <a:rPr lang="en-AU" sz="6600" dirty="0"/>
              <a:t>problem you’ve identified.</a:t>
            </a:r>
          </a:p>
        </p:txBody>
      </p:sp>
    </p:spTree>
    <p:extLst>
      <p:ext uri="{BB962C8B-B14F-4D97-AF65-F5344CB8AC3E}">
        <p14:creationId xmlns:p14="http://schemas.microsoft.com/office/powerpoint/2010/main" val="2370749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B16EAED-D6C9-438E-A0CE-65D9F5FB7989}"/>
              </a:ext>
            </a:extLst>
          </p:cNvPr>
          <p:cNvSpPr txBox="1"/>
          <p:nvPr/>
        </p:nvSpPr>
        <p:spPr>
          <a:xfrm>
            <a:off x="4209568" y="3059668"/>
            <a:ext cx="3500438" cy="461665"/>
          </a:xfrm>
          <a:prstGeom prst="rect">
            <a:avLst/>
          </a:prstGeom>
          <a:noFill/>
        </p:spPr>
        <p:txBody>
          <a:bodyPr wrap="square" rtlCol="0">
            <a:spAutoFit/>
          </a:bodyPr>
          <a:lstStyle/>
          <a:p>
            <a:pPr algn="ctr"/>
            <a:r>
              <a:rPr lang="en-GB" sz="2400" dirty="0">
                <a:solidFill>
                  <a:srgbClr val="FF0000"/>
                </a:solidFill>
              </a:rPr>
              <a:t>Brian Marble video</a:t>
            </a:r>
            <a:endParaRPr lang="en-US" sz="2400" dirty="0">
              <a:solidFill>
                <a:srgbClr val="FF0000"/>
              </a:solidFill>
            </a:endParaRPr>
          </a:p>
        </p:txBody>
      </p:sp>
      <p:pic>
        <p:nvPicPr>
          <p:cNvPr id="3" name="Online Media 2" descr="Getting started with your AI for Good idea, Brian Marble, Director, AI Marketing&#10;">
            <a:hlinkClick r:id="" action="ppaction://media"/>
            <a:extLst>
              <a:ext uri="{FF2B5EF4-FFF2-40B4-BE49-F238E27FC236}">
                <a16:creationId xmlns:a16="http://schemas.microsoft.com/office/drawing/2014/main" id="{7CB7AD5F-D3EA-4BA2-9B6B-CF8ADE0054C3}"/>
              </a:ext>
            </a:extLst>
          </p:cNvPr>
          <p:cNvPicPr>
            <a:picLocks noRot="1" noChangeAspect="1"/>
          </p:cNvPicPr>
          <p:nvPr>
            <a:videoFile r:link="rId1"/>
          </p:nvPr>
        </p:nvPicPr>
        <p:blipFill>
          <a:blip r:embed="rId4"/>
          <a:stretch>
            <a:fillRect/>
          </a:stretch>
        </p:blipFill>
        <p:spPr>
          <a:xfrm>
            <a:off x="0" y="0"/>
            <a:ext cx="12191999" cy="6858000"/>
          </a:xfrm>
          <a:prstGeom prst="rect">
            <a:avLst/>
          </a:prstGeom>
        </p:spPr>
      </p:pic>
    </p:spTree>
    <p:extLst>
      <p:ext uri="{BB962C8B-B14F-4D97-AF65-F5344CB8AC3E}">
        <p14:creationId xmlns:p14="http://schemas.microsoft.com/office/powerpoint/2010/main" val="760636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DBBCC7E-7B82-9447-B931-2D3E536EE342}"/>
              </a:ext>
            </a:extLst>
          </p:cNvPr>
          <p:cNvSpPr txBox="1"/>
          <p:nvPr/>
        </p:nvSpPr>
        <p:spPr>
          <a:xfrm>
            <a:off x="405830" y="2314374"/>
            <a:ext cx="11786170" cy="1323439"/>
          </a:xfrm>
          <a:prstGeom prst="rect">
            <a:avLst/>
          </a:prstGeom>
          <a:noFill/>
        </p:spPr>
        <p:txBody>
          <a:bodyPr wrap="square" rtlCol="0">
            <a:spAutoFit/>
          </a:bodyPr>
          <a:lstStyle/>
          <a:p>
            <a:pPr lvl="0" defTabSz="914400"/>
            <a:r>
              <a:rPr lang="en-AU" sz="8000" kern="0" dirty="0"/>
              <a:t>Root Cause Tree</a:t>
            </a:r>
          </a:p>
        </p:txBody>
      </p:sp>
    </p:spTree>
    <p:extLst>
      <p:ext uri="{BB962C8B-B14F-4D97-AF65-F5344CB8AC3E}">
        <p14:creationId xmlns:p14="http://schemas.microsoft.com/office/powerpoint/2010/main" val="379600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trunk of the root cause tree">
            <a:extLst>
              <a:ext uri="{FF2B5EF4-FFF2-40B4-BE49-F238E27FC236}">
                <a16:creationId xmlns:a16="http://schemas.microsoft.com/office/drawing/2014/main" id="{0FD7DDA9-AE9C-7E47-8D99-C1645B8102DD}"/>
              </a:ext>
            </a:extLst>
          </p:cNvPr>
          <p:cNvPicPr>
            <a:picLocks noChangeAspect="1"/>
          </p:cNvPicPr>
          <p:nvPr/>
        </p:nvPicPr>
        <p:blipFill>
          <a:blip r:embed="rId2"/>
          <a:stretch>
            <a:fillRect/>
          </a:stretch>
        </p:blipFill>
        <p:spPr>
          <a:xfrm>
            <a:off x="2315463" y="1065716"/>
            <a:ext cx="7060915" cy="4726568"/>
          </a:xfrm>
          <a:prstGeom prst="rect">
            <a:avLst/>
          </a:prstGeom>
        </p:spPr>
      </p:pic>
      <p:sp>
        <p:nvSpPr>
          <p:cNvPr id="2" name="Title 1">
            <a:extLst>
              <a:ext uri="{FF2B5EF4-FFF2-40B4-BE49-F238E27FC236}">
                <a16:creationId xmlns:a16="http://schemas.microsoft.com/office/drawing/2014/main" id="{F0C05E53-5201-B44C-A02F-5E30440E8548}"/>
              </a:ext>
            </a:extLst>
          </p:cNvPr>
          <p:cNvSpPr>
            <a:spLocks noGrp="1"/>
          </p:cNvSpPr>
          <p:nvPr>
            <p:ph type="title"/>
          </p:nvPr>
        </p:nvSpPr>
        <p:spPr/>
        <p:txBody>
          <a:bodyPr/>
          <a:lstStyle/>
          <a:p>
            <a:r>
              <a:rPr lang="en-US" dirty="0"/>
              <a:t>The trunk</a:t>
            </a:r>
          </a:p>
        </p:txBody>
      </p:sp>
    </p:spTree>
    <p:extLst>
      <p:ext uri="{BB962C8B-B14F-4D97-AF65-F5344CB8AC3E}">
        <p14:creationId xmlns:p14="http://schemas.microsoft.com/office/powerpoint/2010/main" val="142840965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8" descr="One minute timer&#10;">
            <a:hlinkClick r:id="" action="ppaction://media"/>
            <a:extLst>
              <a:ext uri="{FF2B5EF4-FFF2-40B4-BE49-F238E27FC236}">
                <a16:creationId xmlns:a16="http://schemas.microsoft.com/office/drawing/2014/main" id="{B866B665-EB0C-874E-9289-638749640FA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72132" y="268868"/>
            <a:ext cx="4869309" cy="2738987"/>
          </a:xfrm>
          <a:prstGeom prst="rect">
            <a:avLst/>
          </a:prstGeom>
        </p:spPr>
      </p:pic>
      <p:sp>
        <p:nvSpPr>
          <p:cNvPr id="7" name="TextBox 6">
            <a:extLst>
              <a:ext uri="{FF2B5EF4-FFF2-40B4-BE49-F238E27FC236}">
                <a16:creationId xmlns:a16="http://schemas.microsoft.com/office/drawing/2014/main" id="{D1BBC260-F396-164E-BCD0-C88D9BCE29C5}"/>
              </a:ext>
            </a:extLst>
          </p:cNvPr>
          <p:cNvSpPr txBox="1"/>
          <p:nvPr/>
        </p:nvSpPr>
        <p:spPr>
          <a:xfrm>
            <a:off x="463705" y="3065054"/>
            <a:ext cx="9639945" cy="1569660"/>
          </a:xfrm>
          <a:prstGeom prst="rect">
            <a:avLst/>
          </a:prstGeom>
          <a:noFill/>
        </p:spPr>
        <p:txBody>
          <a:bodyPr wrap="square" rtlCol="0">
            <a:spAutoFit/>
          </a:bodyPr>
          <a:lstStyle/>
          <a:p>
            <a:r>
              <a:rPr lang="en-AU" sz="3200" dirty="0">
                <a:solidFill>
                  <a:schemeClr val="accent3"/>
                </a:solidFill>
                <a:latin typeface="+mj-lt"/>
              </a:rPr>
              <a:t>Write the problem in </a:t>
            </a:r>
            <a:br>
              <a:rPr lang="en-AU" sz="3200" dirty="0">
                <a:solidFill>
                  <a:schemeClr val="accent3"/>
                </a:solidFill>
                <a:latin typeface="+mj-lt"/>
              </a:rPr>
            </a:br>
            <a:r>
              <a:rPr lang="en-AU" sz="3200" dirty="0">
                <a:solidFill>
                  <a:schemeClr val="accent3"/>
                </a:solidFill>
                <a:latin typeface="+mj-lt"/>
              </a:rPr>
              <a:t>the trunk of your tree. </a:t>
            </a:r>
          </a:p>
          <a:p>
            <a:endParaRPr lang="en-AU" sz="3200" dirty="0">
              <a:solidFill>
                <a:schemeClr val="bg1"/>
              </a:solidFill>
              <a:latin typeface="+mj-lt"/>
            </a:endParaRPr>
          </a:p>
        </p:txBody>
      </p:sp>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786170" cy="1323439"/>
          </a:xfrm>
          <a:prstGeom prst="rect">
            <a:avLst/>
          </a:prstGeom>
          <a:noFill/>
        </p:spPr>
        <p:txBody>
          <a:bodyPr wrap="square" rtlCol="0">
            <a:spAutoFit/>
          </a:bodyPr>
          <a:lstStyle/>
          <a:p>
            <a:pPr lvl="0" defTabSz="914400"/>
            <a:r>
              <a:rPr lang="en-AU" sz="8000" kern="0" dirty="0"/>
              <a:t>Action</a:t>
            </a:r>
          </a:p>
        </p:txBody>
      </p:sp>
      <p:sp>
        <p:nvSpPr>
          <p:cNvPr id="5" name="Freeform 4">
            <a:extLst>
              <a:ext uri="{FF2B5EF4-FFF2-40B4-BE49-F238E27FC236}">
                <a16:creationId xmlns:a16="http://schemas.microsoft.com/office/drawing/2014/main" id="{EC47FE80-2C74-3641-BF67-C55F2516CF98}"/>
              </a:ext>
              <a:ext uri="{C183D7F6-B498-43B3-948B-1728B52AA6E4}">
                <adec:decorative xmlns:adec="http://schemas.microsoft.com/office/drawing/2017/decorative" val="1"/>
              </a:ext>
            </a:extLst>
          </p:cNvPr>
          <p:cNvSpPr/>
          <p:nvPr/>
        </p:nvSpPr>
        <p:spPr bwMode="auto">
          <a:xfrm>
            <a:off x="6545730" y="1"/>
            <a:ext cx="5646270" cy="882547"/>
          </a:xfrm>
          <a:custGeom>
            <a:avLst/>
            <a:gdLst>
              <a:gd name="connsiteX0" fmla="*/ 0 w 5646270"/>
              <a:gd name="connsiteY0" fmla="*/ 0 h 882547"/>
              <a:gd name="connsiteX1" fmla="*/ 5646270 w 5646270"/>
              <a:gd name="connsiteY1" fmla="*/ 0 h 882547"/>
              <a:gd name="connsiteX2" fmla="*/ 5646270 w 5646270"/>
              <a:gd name="connsiteY2" fmla="*/ 181078 h 882547"/>
              <a:gd name="connsiteX3" fmla="*/ 5607894 w 5646270"/>
              <a:gd name="connsiteY3" fmla="*/ 205915 h 882547"/>
              <a:gd name="connsiteX4" fmla="*/ 2961056 w 5646270"/>
              <a:gd name="connsiteY4" fmla="*/ 882547 h 882547"/>
              <a:gd name="connsiteX5" fmla="*/ 18723 w 5646270"/>
              <a:gd name="connsiteY5" fmla="*/ 14669 h 88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6270" h="882547">
                <a:moveTo>
                  <a:pt x="0" y="0"/>
                </a:moveTo>
                <a:lnTo>
                  <a:pt x="5646270" y="0"/>
                </a:lnTo>
                <a:lnTo>
                  <a:pt x="5646270" y="181078"/>
                </a:lnTo>
                <a:lnTo>
                  <a:pt x="5607894" y="205915"/>
                </a:lnTo>
                <a:cubicBezTo>
                  <a:pt x="4888613" y="628621"/>
                  <a:pt x="3966477" y="882547"/>
                  <a:pt x="2961056" y="882547"/>
                </a:cubicBezTo>
                <a:cubicBezTo>
                  <a:pt x="1812004" y="882547"/>
                  <a:pt x="771732" y="550889"/>
                  <a:pt x="18723" y="1466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89003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1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A831E5E-DEC3-074C-97EE-1035990F129A}"/>
              </a:ext>
            </a:extLst>
          </p:cNvPr>
          <p:cNvPicPr>
            <a:picLocks noChangeAspect="1"/>
          </p:cNvPicPr>
          <p:nvPr/>
        </p:nvPicPr>
        <p:blipFill>
          <a:blip r:embed="rId2"/>
          <a:stretch>
            <a:fillRect/>
          </a:stretch>
        </p:blipFill>
        <p:spPr>
          <a:xfrm>
            <a:off x="588263" y="1200066"/>
            <a:ext cx="11170600" cy="4734468"/>
          </a:xfrm>
          <a:prstGeom prst="rect">
            <a:avLst/>
          </a:prstGeom>
        </p:spPr>
      </p:pic>
      <p:sp>
        <p:nvSpPr>
          <p:cNvPr id="2" name="Title 1">
            <a:extLst>
              <a:ext uri="{FF2B5EF4-FFF2-40B4-BE49-F238E27FC236}">
                <a16:creationId xmlns:a16="http://schemas.microsoft.com/office/drawing/2014/main" id="{F0C05E53-5201-B44C-A02F-5E30440E8548}"/>
              </a:ext>
            </a:extLst>
          </p:cNvPr>
          <p:cNvSpPr>
            <a:spLocks noGrp="1"/>
          </p:cNvSpPr>
          <p:nvPr>
            <p:ph type="title"/>
          </p:nvPr>
        </p:nvSpPr>
        <p:spPr/>
        <p:txBody>
          <a:bodyPr/>
          <a:lstStyle/>
          <a:p>
            <a:r>
              <a:rPr lang="en-US" dirty="0"/>
              <a:t>The roots</a:t>
            </a:r>
          </a:p>
        </p:txBody>
      </p:sp>
    </p:spTree>
    <p:extLst>
      <p:ext uri="{BB962C8B-B14F-4D97-AF65-F5344CB8AC3E}">
        <p14:creationId xmlns:p14="http://schemas.microsoft.com/office/powerpoint/2010/main" val="25682296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FBC5AF-D3FE-4096-BBE2-6F13C05336EE}"/>
              </a:ext>
            </a:extLst>
          </p:cNvPr>
          <p:cNvSpPr txBox="1"/>
          <p:nvPr/>
        </p:nvSpPr>
        <p:spPr>
          <a:xfrm>
            <a:off x="463705" y="3065054"/>
            <a:ext cx="9639945" cy="400110"/>
          </a:xfrm>
          <a:prstGeom prst="rect">
            <a:avLst/>
          </a:prstGeom>
          <a:noFill/>
        </p:spPr>
        <p:txBody>
          <a:bodyPr wrap="square" rtlCol="0">
            <a:spAutoFit/>
          </a:bodyPr>
          <a:lstStyle/>
          <a:p>
            <a:r>
              <a:rPr lang="en-AU" sz="2000" dirty="0">
                <a:solidFill>
                  <a:schemeClr val="accent3"/>
                </a:solidFill>
                <a:latin typeface="+mj-lt"/>
              </a:rPr>
              <a:t>[You can help each other, but don’t steal – this is still a competition!]</a:t>
            </a:r>
          </a:p>
        </p:txBody>
      </p:sp>
      <p:sp>
        <p:nvSpPr>
          <p:cNvPr id="6" name="TextBox 5">
            <a:extLst>
              <a:ext uri="{FF2B5EF4-FFF2-40B4-BE49-F238E27FC236}">
                <a16:creationId xmlns:a16="http://schemas.microsoft.com/office/drawing/2014/main" id="{5F1A367E-9DDB-4990-AD77-43311E147CCB}"/>
              </a:ext>
            </a:extLst>
          </p:cNvPr>
          <p:cNvSpPr txBox="1"/>
          <p:nvPr/>
        </p:nvSpPr>
        <p:spPr>
          <a:xfrm>
            <a:off x="405830" y="1496226"/>
            <a:ext cx="11334013" cy="1200329"/>
          </a:xfrm>
          <a:prstGeom prst="rect">
            <a:avLst/>
          </a:prstGeom>
          <a:noFill/>
        </p:spPr>
        <p:txBody>
          <a:bodyPr wrap="square" rtlCol="0">
            <a:spAutoFit/>
          </a:bodyPr>
          <a:lstStyle/>
          <a:p>
            <a:pPr lvl="0"/>
            <a:r>
              <a:rPr lang="en-AU" sz="7200" dirty="0"/>
              <a:t>Don’t steal ideas</a:t>
            </a:r>
          </a:p>
        </p:txBody>
      </p:sp>
    </p:spTree>
    <p:extLst>
      <p:ext uri="{BB962C8B-B14F-4D97-AF65-F5344CB8AC3E}">
        <p14:creationId xmlns:p14="http://schemas.microsoft.com/office/powerpoint/2010/main" val="184669988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8" descr="Three minute timer&#10;">
            <a:hlinkClick r:id="" action="ppaction://media"/>
            <a:extLst>
              <a:ext uri="{FF2B5EF4-FFF2-40B4-BE49-F238E27FC236}">
                <a16:creationId xmlns:a16="http://schemas.microsoft.com/office/drawing/2014/main" id="{03EE1497-5279-4D46-8E1D-FF03D887F5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72132" y="268868"/>
            <a:ext cx="4869309" cy="2738987"/>
          </a:xfrm>
          <a:prstGeom prst="rect">
            <a:avLst/>
          </a:prstGeom>
        </p:spPr>
      </p:pic>
      <p:sp>
        <p:nvSpPr>
          <p:cNvPr id="7" name="TextBox 6">
            <a:extLst>
              <a:ext uri="{FF2B5EF4-FFF2-40B4-BE49-F238E27FC236}">
                <a16:creationId xmlns:a16="http://schemas.microsoft.com/office/drawing/2014/main" id="{D1BBC260-F396-164E-BCD0-C88D9BCE29C5}"/>
              </a:ext>
            </a:extLst>
          </p:cNvPr>
          <p:cNvSpPr txBox="1"/>
          <p:nvPr/>
        </p:nvSpPr>
        <p:spPr>
          <a:xfrm>
            <a:off x="463705" y="3842085"/>
            <a:ext cx="6082025" cy="1569660"/>
          </a:xfrm>
          <a:prstGeom prst="rect">
            <a:avLst/>
          </a:prstGeom>
          <a:noFill/>
        </p:spPr>
        <p:txBody>
          <a:bodyPr wrap="square" rtlCol="0">
            <a:spAutoFit/>
          </a:bodyPr>
          <a:lstStyle/>
          <a:p>
            <a:r>
              <a:rPr lang="en-AU" sz="3200" dirty="0">
                <a:solidFill>
                  <a:schemeClr val="accent3"/>
                </a:solidFill>
                <a:latin typeface="+mj-lt"/>
              </a:rPr>
              <a:t>What are the five main causes of your problem? Write them in the roots of your tree.</a:t>
            </a:r>
          </a:p>
        </p:txBody>
      </p:sp>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786170" cy="1323439"/>
          </a:xfrm>
          <a:prstGeom prst="rect">
            <a:avLst/>
          </a:prstGeom>
          <a:noFill/>
        </p:spPr>
        <p:txBody>
          <a:bodyPr wrap="square" rtlCol="0">
            <a:spAutoFit/>
          </a:bodyPr>
          <a:lstStyle/>
          <a:p>
            <a:pPr lvl="0" defTabSz="914400"/>
            <a:r>
              <a:rPr lang="en-AU" sz="8000" kern="0" dirty="0"/>
              <a:t>Action</a:t>
            </a:r>
          </a:p>
        </p:txBody>
      </p:sp>
      <p:sp>
        <p:nvSpPr>
          <p:cNvPr id="8" name="Freeform 7">
            <a:extLst>
              <a:ext uri="{FF2B5EF4-FFF2-40B4-BE49-F238E27FC236}">
                <a16:creationId xmlns:a16="http://schemas.microsoft.com/office/drawing/2014/main" id="{80CB2A2C-BE33-A54A-958D-ABFF43EAEB6B}"/>
              </a:ext>
              <a:ext uri="{C183D7F6-B498-43B3-948B-1728B52AA6E4}">
                <adec:decorative xmlns:adec="http://schemas.microsoft.com/office/drawing/2017/decorative" val="1"/>
              </a:ext>
            </a:extLst>
          </p:cNvPr>
          <p:cNvSpPr/>
          <p:nvPr/>
        </p:nvSpPr>
        <p:spPr bwMode="auto">
          <a:xfrm>
            <a:off x="6545730" y="1"/>
            <a:ext cx="5646270" cy="882547"/>
          </a:xfrm>
          <a:custGeom>
            <a:avLst/>
            <a:gdLst>
              <a:gd name="connsiteX0" fmla="*/ 0 w 5646270"/>
              <a:gd name="connsiteY0" fmla="*/ 0 h 882547"/>
              <a:gd name="connsiteX1" fmla="*/ 5646270 w 5646270"/>
              <a:gd name="connsiteY1" fmla="*/ 0 h 882547"/>
              <a:gd name="connsiteX2" fmla="*/ 5646270 w 5646270"/>
              <a:gd name="connsiteY2" fmla="*/ 181078 h 882547"/>
              <a:gd name="connsiteX3" fmla="*/ 5607894 w 5646270"/>
              <a:gd name="connsiteY3" fmla="*/ 205915 h 882547"/>
              <a:gd name="connsiteX4" fmla="*/ 2961056 w 5646270"/>
              <a:gd name="connsiteY4" fmla="*/ 882547 h 882547"/>
              <a:gd name="connsiteX5" fmla="*/ 18723 w 5646270"/>
              <a:gd name="connsiteY5" fmla="*/ 14669 h 88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6270" h="882547">
                <a:moveTo>
                  <a:pt x="0" y="0"/>
                </a:moveTo>
                <a:lnTo>
                  <a:pt x="5646270" y="0"/>
                </a:lnTo>
                <a:lnTo>
                  <a:pt x="5646270" y="181078"/>
                </a:lnTo>
                <a:lnTo>
                  <a:pt x="5607894" y="205915"/>
                </a:lnTo>
                <a:cubicBezTo>
                  <a:pt x="4888613" y="628621"/>
                  <a:pt x="3966477" y="882547"/>
                  <a:pt x="2961056" y="882547"/>
                </a:cubicBezTo>
                <a:cubicBezTo>
                  <a:pt x="1812004" y="882547"/>
                  <a:pt x="771732" y="550889"/>
                  <a:pt x="18723" y="1466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78213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8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ap&#10;&#10;Description automatically generated">
            <a:extLst>
              <a:ext uri="{FF2B5EF4-FFF2-40B4-BE49-F238E27FC236}">
                <a16:creationId xmlns:a16="http://schemas.microsoft.com/office/drawing/2014/main" id="{B3EB06BA-79E3-9443-9D2F-FFF4E77A5784}"/>
              </a:ext>
            </a:extLst>
          </p:cNvPr>
          <p:cNvPicPr>
            <a:picLocks noChangeAspect="1"/>
          </p:cNvPicPr>
          <p:nvPr/>
        </p:nvPicPr>
        <p:blipFill>
          <a:blip r:embed="rId2"/>
          <a:stretch>
            <a:fillRect/>
          </a:stretch>
        </p:blipFill>
        <p:spPr>
          <a:xfrm>
            <a:off x="588262" y="1200066"/>
            <a:ext cx="10006473" cy="4734468"/>
          </a:xfrm>
          <a:prstGeom prst="rect">
            <a:avLst/>
          </a:prstGeom>
        </p:spPr>
      </p:pic>
      <p:sp>
        <p:nvSpPr>
          <p:cNvPr id="2" name="Title 1">
            <a:extLst>
              <a:ext uri="{FF2B5EF4-FFF2-40B4-BE49-F238E27FC236}">
                <a16:creationId xmlns:a16="http://schemas.microsoft.com/office/drawing/2014/main" id="{F0C05E53-5201-B44C-A02F-5E30440E8548}"/>
              </a:ext>
            </a:extLst>
          </p:cNvPr>
          <p:cNvSpPr>
            <a:spLocks noGrp="1"/>
          </p:cNvSpPr>
          <p:nvPr>
            <p:ph type="title"/>
          </p:nvPr>
        </p:nvSpPr>
        <p:spPr/>
        <p:txBody>
          <a:bodyPr/>
          <a:lstStyle/>
          <a:p>
            <a:r>
              <a:rPr lang="en-US" dirty="0"/>
              <a:t>Going even deeper</a:t>
            </a:r>
          </a:p>
        </p:txBody>
      </p:sp>
    </p:spTree>
    <p:extLst>
      <p:ext uri="{BB962C8B-B14F-4D97-AF65-F5344CB8AC3E}">
        <p14:creationId xmlns:p14="http://schemas.microsoft.com/office/powerpoint/2010/main" val="199887095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8" descr="Seven minute timer">
            <a:hlinkClick r:id="" action="ppaction://media"/>
            <a:extLst>
              <a:ext uri="{FF2B5EF4-FFF2-40B4-BE49-F238E27FC236}">
                <a16:creationId xmlns:a16="http://schemas.microsoft.com/office/drawing/2014/main" id="{5034851A-8E14-4B47-8872-F38716883E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72132" y="268868"/>
            <a:ext cx="4869309" cy="2738987"/>
          </a:xfrm>
          <a:prstGeom prst="rect">
            <a:avLst/>
          </a:prstGeom>
        </p:spPr>
      </p:pic>
      <p:sp>
        <p:nvSpPr>
          <p:cNvPr id="7" name="TextBox 6">
            <a:extLst>
              <a:ext uri="{FF2B5EF4-FFF2-40B4-BE49-F238E27FC236}">
                <a16:creationId xmlns:a16="http://schemas.microsoft.com/office/drawing/2014/main" id="{D1BBC260-F396-164E-BCD0-C88D9BCE29C5}"/>
              </a:ext>
            </a:extLst>
          </p:cNvPr>
          <p:cNvSpPr txBox="1"/>
          <p:nvPr/>
        </p:nvSpPr>
        <p:spPr>
          <a:xfrm>
            <a:off x="463705" y="3842085"/>
            <a:ext cx="8487790" cy="1077218"/>
          </a:xfrm>
          <a:prstGeom prst="rect">
            <a:avLst/>
          </a:prstGeom>
          <a:noFill/>
        </p:spPr>
        <p:txBody>
          <a:bodyPr wrap="square" rtlCol="0">
            <a:spAutoFit/>
          </a:bodyPr>
          <a:lstStyle/>
          <a:p>
            <a:r>
              <a:rPr lang="en-AU" sz="3200" dirty="0">
                <a:solidFill>
                  <a:schemeClr val="accent3"/>
                </a:solidFill>
                <a:latin typeface="+mj-lt"/>
              </a:rPr>
              <a:t>Dig deeper and keep asking “why” to capture more reasons for each of the roots.</a:t>
            </a:r>
          </a:p>
        </p:txBody>
      </p:sp>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786170" cy="1323439"/>
          </a:xfrm>
          <a:prstGeom prst="rect">
            <a:avLst/>
          </a:prstGeom>
          <a:noFill/>
        </p:spPr>
        <p:txBody>
          <a:bodyPr wrap="square" rtlCol="0">
            <a:spAutoFit/>
          </a:bodyPr>
          <a:lstStyle/>
          <a:p>
            <a:pPr lvl="0" defTabSz="914400"/>
            <a:r>
              <a:rPr lang="en-AU" sz="8000" kern="0" dirty="0"/>
              <a:t>Action</a:t>
            </a:r>
          </a:p>
        </p:txBody>
      </p:sp>
      <p:sp>
        <p:nvSpPr>
          <p:cNvPr id="8" name="Freeform 7">
            <a:extLst>
              <a:ext uri="{FF2B5EF4-FFF2-40B4-BE49-F238E27FC236}">
                <a16:creationId xmlns:a16="http://schemas.microsoft.com/office/drawing/2014/main" id="{80CB2A2C-BE33-A54A-958D-ABFF43EAEB6B}"/>
              </a:ext>
              <a:ext uri="{C183D7F6-B498-43B3-948B-1728B52AA6E4}">
                <adec:decorative xmlns:adec="http://schemas.microsoft.com/office/drawing/2017/decorative" val="1"/>
              </a:ext>
            </a:extLst>
          </p:cNvPr>
          <p:cNvSpPr/>
          <p:nvPr/>
        </p:nvSpPr>
        <p:spPr bwMode="auto">
          <a:xfrm>
            <a:off x="6545730" y="1"/>
            <a:ext cx="5646270" cy="882547"/>
          </a:xfrm>
          <a:custGeom>
            <a:avLst/>
            <a:gdLst>
              <a:gd name="connsiteX0" fmla="*/ 0 w 5646270"/>
              <a:gd name="connsiteY0" fmla="*/ 0 h 882547"/>
              <a:gd name="connsiteX1" fmla="*/ 5646270 w 5646270"/>
              <a:gd name="connsiteY1" fmla="*/ 0 h 882547"/>
              <a:gd name="connsiteX2" fmla="*/ 5646270 w 5646270"/>
              <a:gd name="connsiteY2" fmla="*/ 181078 h 882547"/>
              <a:gd name="connsiteX3" fmla="*/ 5607894 w 5646270"/>
              <a:gd name="connsiteY3" fmla="*/ 205915 h 882547"/>
              <a:gd name="connsiteX4" fmla="*/ 2961056 w 5646270"/>
              <a:gd name="connsiteY4" fmla="*/ 882547 h 882547"/>
              <a:gd name="connsiteX5" fmla="*/ 18723 w 5646270"/>
              <a:gd name="connsiteY5" fmla="*/ 14669 h 88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6270" h="882547">
                <a:moveTo>
                  <a:pt x="0" y="0"/>
                </a:moveTo>
                <a:lnTo>
                  <a:pt x="5646270" y="0"/>
                </a:lnTo>
                <a:lnTo>
                  <a:pt x="5646270" y="181078"/>
                </a:lnTo>
                <a:lnTo>
                  <a:pt x="5607894" y="205915"/>
                </a:lnTo>
                <a:cubicBezTo>
                  <a:pt x="4888613" y="628621"/>
                  <a:pt x="3966477" y="882547"/>
                  <a:pt x="2961056" y="882547"/>
                </a:cubicBezTo>
                <a:cubicBezTo>
                  <a:pt x="1812004" y="882547"/>
                  <a:pt x="771732" y="550889"/>
                  <a:pt x="18723" y="1466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6917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6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334013" cy="1323439"/>
          </a:xfrm>
          <a:prstGeom prst="rect">
            <a:avLst/>
          </a:prstGeom>
          <a:noFill/>
        </p:spPr>
        <p:txBody>
          <a:bodyPr wrap="square" rtlCol="0">
            <a:spAutoFit/>
          </a:bodyPr>
          <a:lstStyle/>
          <a:p>
            <a:pPr lvl="0" defTabSz="914400"/>
            <a:r>
              <a:rPr lang="en-AU" sz="8000" kern="0" dirty="0"/>
              <a:t>Choose Your Cause</a:t>
            </a:r>
          </a:p>
        </p:txBody>
      </p:sp>
    </p:spTree>
    <p:extLst>
      <p:ext uri="{BB962C8B-B14F-4D97-AF65-F5344CB8AC3E}">
        <p14:creationId xmlns:p14="http://schemas.microsoft.com/office/powerpoint/2010/main" val="130888983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ap&#10;&#10;Description automatically generated">
            <a:extLst>
              <a:ext uri="{FF2B5EF4-FFF2-40B4-BE49-F238E27FC236}">
                <a16:creationId xmlns:a16="http://schemas.microsoft.com/office/drawing/2014/main" id="{B3EB06BA-79E3-9443-9D2F-FFF4E77A5784}"/>
              </a:ext>
            </a:extLst>
          </p:cNvPr>
          <p:cNvPicPr>
            <a:picLocks noChangeAspect="1"/>
          </p:cNvPicPr>
          <p:nvPr/>
        </p:nvPicPr>
        <p:blipFill>
          <a:blip r:embed="rId2"/>
          <a:stretch>
            <a:fillRect/>
          </a:stretch>
        </p:blipFill>
        <p:spPr>
          <a:xfrm>
            <a:off x="588262" y="1200066"/>
            <a:ext cx="10006473" cy="4734468"/>
          </a:xfrm>
          <a:prstGeom prst="rect">
            <a:avLst/>
          </a:prstGeom>
        </p:spPr>
      </p:pic>
      <p:sp>
        <p:nvSpPr>
          <p:cNvPr id="2" name="Title 1">
            <a:extLst>
              <a:ext uri="{FF2B5EF4-FFF2-40B4-BE49-F238E27FC236}">
                <a16:creationId xmlns:a16="http://schemas.microsoft.com/office/drawing/2014/main" id="{F0C05E53-5201-B44C-A02F-5E30440E8548}"/>
              </a:ext>
            </a:extLst>
          </p:cNvPr>
          <p:cNvSpPr>
            <a:spLocks noGrp="1"/>
          </p:cNvSpPr>
          <p:nvPr>
            <p:ph type="title"/>
          </p:nvPr>
        </p:nvSpPr>
        <p:spPr/>
        <p:txBody>
          <a:bodyPr/>
          <a:lstStyle/>
          <a:p>
            <a:r>
              <a:rPr lang="en-US" dirty="0"/>
              <a:t>Select the root cause you’d like to solve.</a:t>
            </a:r>
          </a:p>
        </p:txBody>
      </p:sp>
      <p:sp>
        <p:nvSpPr>
          <p:cNvPr id="3" name="Oval 2">
            <a:extLst>
              <a:ext uri="{FF2B5EF4-FFF2-40B4-BE49-F238E27FC236}">
                <a16:creationId xmlns:a16="http://schemas.microsoft.com/office/drawing/2014/main" id="{DE7A6363-65FE-B246-97E8-CBAFAC25AB0B}"/>
              </a:ext>
              <a:ext uri="{C183D7F6-B498-43B3-948B-1728B52AA6E4}">
                <adec:decorative xmlns:adec="http://schemas.microsoft.com/office/drawing/2017/decorative" val="1"/>
              </a:ext>
            </a:extLst>
          </p:cNvPr>
          <p:cNvSpPr/>
          <p:nvPr/>
        </p:nvSpPr>
        <p:spPr bwMode="auto">
          <a:xfrm rot="18946825">
            <a:off x="3384885" y="2679032"/>
            <a:ext cx="1796715" cy="914400"/>
          </a:xfrm>
          <a:custGeom>
            <a:avLst/>
            <a:gdLst>
              <a:gd name="connsiteX0" fmla="*/ 0 w 1796715"/>
              <a:gd name="connsiteY0" fmla="*/ 457200 h 914400"/>
              <a:gd name="connsiteX1" fmla="*/ 898358 w 1796715"/>
              <a:gd name="connsiteY1" fmla="*/ 0 h 914400"/>
              <a:gd name="connsiteX2" fmla="*/ 1796716 w 1796715"/>
              <a:gd name="connsiteY2" fmla="*/ 457200 h 914400"/>
              <a:gd name="connsiteX3" fmla="*/ 898358 w 1796715"/>
              <a:gd name="connsiteY3" fmla="*/ 914400 h 914400"/>
              <a:gd name="connsiteX4" fmla="*/ 0 w 1796715"/>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715" h="914400" extrusionOk="0">
                <a:moveTo>
                  <a:pt x="0" y="457200"/>
                </a:moveTo>
                <a:cubicBezTo>
                  <a:pt x="-36809" y="181991"/>
                  <a:pt x="310597" y="34383"/>
                  <a:pt x="898358" y="0"/>
                </a:cubicBezTo>
                <a:cubicBezTo>
                  <a:pt x="1409660" y="3190"/>
                  <a:pt x="1749906" y="206183"/>
                  <a:pt x="1796716" y="457200"/>
                </a:cubicBezTo>
                <a:cubicBezTo>
                  <a:pt x="1750653" y="754688"/>
                  <a:pt x="1389903" y="939846"/>
                  <a:pt x="898358" y="914400"/>
                </a:cubicBezTo>
                <a:cubicBezTo>
                  <a:pt x="348908" y="885238"/>
                  <a:pt x="42345" y="729938"/>
                  <a:pt x="0" y="457200"/>
                </a:cubicBezTo>
                <a:close/>
              </a:path>
            </a:pathLst>
          </a:custGeom>
          <a:noFill/>
          <a:ln w="76200">
            <a:solidFill>
              <a:schemeClr val="accent1"/>
            </a:solidFill>
            <a:headEnd type="none" w="med" len="med"/>
            <a:tailEnd type="none" w="med" len="med"/>
            <a:extLst>
              <a:ext uri="{C807C97D-BFC1-408E-A445-0C87EB9F89A2}">
                <ask:lineSketchStyleProps xmlns:ask="http://schemas.microsoft.com/office/drawing/2018/sketchyshapes" sd="1219033472">
                  <a:prstGeom prst="ellipse">
                    <a:avLst/>
                  </a:prstGeom>
                  <ask:type>
                    <ask:lineSketchFreehand/>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736431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334013" cy="1323439"/>
          </a:xfrm>
          <a:prstGeom prst="rect">
            <a:avLst/>
          </a:prstGeom>
          <a:noFill/>
        </p:spPr>
        <p:txBody>
          <a:bodyPr wrap="square" rtlCol="0">
            <a:spAutoFit/>
          </a:bodyPr>
          <a:lstStyle/>
          <a:p>
            <a:pPr lvl="0" defTabSz="914400"/>
            <a:r>
              <a:rPr lang="en-AU" sz="8000" kern="0" dirty="0"/>
              <a:t>Find Supporting Data</a:t>
            </a:r>
          </a:p>
        </p:txBody>
      </p:sp>
    </p:spTree>
    <p:extLst>
      <p:ext uri="{BB962C8B-B14F-4D97-AF65-F5344CB8AC3E}">
        <p14:creationId xmlns:p14="http://schemas.microsoft.com/office/powerpoint/2010/main" val="271941301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739EDD-A89A-164B-A8CD-E44E07AC53D4}"/>
              </a:ext>
            </a:extLst>
          </p:cNvPr>
          <p:cNvSpPr txBox="1"/>
          <p:nvPr/>
        </p:nvSpPr>
        <p:spPr>
          <a:xfrm>
            <a:off x="463705" y="1443841"/>
            <a:ext cx="11143078" cy="3631763"/>
          </a:xfrm>
          <a:prstGeom prst="rect">
            <a:avLst/>
          </a:prstGeom>
          <a:noFill/>
        </p:spPr>
        <p:txBody>
          <a:bodyPr wrap="square" rtlCol="0">
            <a:spAutoFit/>
          </a:bodyPr>
          <a:lstStyle/>
          <a:p>
            <a:r>
              <a:rPr lang="en-AU" sz="3200" dirty="0">
                <a:solidFill>
                  <a:schemeClr val="accent3"/>
                </a:solidFill>
                <a:latin typeface="+mj-lt"/>
              </a:rPr>
              <a:t>Here’s an example: </a:t>
            </a:r>
          </a:p>
          <a:p>
            <a:endParaRPr lang="en-AU" sz="2800" dirty="0">
              <a:solidFill>
                <a:schemeClr val="bg1"/>
              </a:solidFill>
              <a:latin typeface="+mj-lt"/>
            </a:endParaRPr>
          </a:p>
          <a:p>
            <a:pPr>
              <a:spcBef>
                <a:spcPts val="600"/>
              </a:spcBef>
              <a:spcAft>
                <a:spcPts val="600"/>
              </a:spcAft>
            </a:pPr>
            <a:r>
              <a:rPr lang="en-AU" sz="2800" b="1" dirty="0">
                <a:latin typeface="Segoe UI" panose="020B0502040204020203" pitchFamily="34" charset="0"/>
                <a:ea typeface="Segoe UI" panose="020B0502040204020203" pitchFamily="34" charset="0"/>
                <a:cs typeface="Segoe UI" panose="020B0502040204020203" pitchFamily="34" charset="0"/>
              </a:rPr>
              <a:t>Problem: </a:t>
            </a:r>
            <a:r>
              <a:rPr lang="en-AU" sz="2800" dirty="0"/>
              <a:t>Unemployment levels for Australians living with disabilities </a:t>
            </a:r>
          </a:p>
          <a:p>
            <a:pPr>
              <a:spcBef>
                <a:spcPts val="600"/>
              </a:spcBef>
              <a:spcAft>
                <a:spcPts val="600"/>
              </a:spcAft>
            </a:pPr>
            <a:r>
              <a:rPr lang="en-AU" sz="2800" b="1" dirty="0">
                <a:latin typeface="Segoe UI" panose="020B0502040204020203" pitchFamily="34" charset="0"/>
                <a:ea typeface="Segoe UI" panose="020B0502040204020203" pitchFamily="34" charset="0"/>
                <a:cs typeface="Segoe UI" panose="020B0502040204020203" pitchFamily="34" charset="0"/>
              </a:rPr>
              <a:t>Research:</a:t>
            </a:r>
            <a:r>
              <a:rPr lang="en-AU" sz="2800" dirty="0">
                <a:latin typeface="+mj-lt"/>
              </a:rPr>
              <a:t> </a:t>
            </a:r>
            <a:r>
              <a:rPr lang="en-AU" sz="2800" dirty="0"/>
              <a:t>Website for Australian Network on Disability</a:t>
            </a:r>
          </a:p>
          <a:p>
            <a:pPr>
              <a:spcBef>
                <a:spcPts val="600"/>
              </a:spcBef>
              <a:spcAft>
                <a:spcPts val="600"/>
              </a:spcAft>
            </a:pPr>
            <a:r>
              <a:rPr lang="en-AU" sz="2800" b="1" dirty="0">
                <a:latin typeface="Segoe UI" panose="020B0502040204020203" pitchFamily="34" charset="0"/>
                <a:ea typeface="Segoe UI" panose="020B0502040204020203" pitchFamily="34" charset="0"/>
                <a:cs typeface="Segoe UI" panose="020B0502040204020203" pitchFamily="34" charset="0"/>
              </a:rPr>
              <a:t>Supporting Data:</a:t>
            </a:r>
            <a:r>
              <a:rPr lang="en-AU" sz="2800" dirty="0">
                <a:latin typeface="+mj-lt"/>
              </a:rPr>
              <a:t> “</a:t>
            </a:r>
            <a:r>
              <a:rPr lang="en-AU" sz="2800" dirty="0"/>
              <a:t>There are 2.1 million Australians of working age with a disability, but only 1 million are employed.”</a:t>
            </a:r>
          </a:p>
          <a:p>
            <a:endParaRPr lang="en-AU" sz="2800" dirty="0">
              <a:solidFill>
                <a:schemeClr val="bg1"/>
              </a:solidFill>
              <a:latin typeface="+mj-lt"/>
            </a:endParaRPr>
          </a:p>
        </p:txBody>
      </p:sp>
      <p:sp>
        <p:nvSpPr>
          <p:cNvPr id="2" name="Title 1">
            <a:extLst>
              <a:ext uri="{FF2B5EF4-FFF2-40B4-BE49-F238E27FC236}">
                <a16:creationId xmlns:a16="http://schemas.microsoft.com/office/drawing/2014/main" id="{F0C05E53-5201-B44C-A02F-5E30440E8548}"/>
              </a:ext>
            </a:extLst>
          </p:cNvPr>
          <p:cNvSpPr>
            <a:spLocks noGrp="1"/>
          </p:cNvSpPr>
          <p:nvPr>
            <p:ph type="title"/>
          </p:nvPr>
        </p:nvSpPr>
        <p:spPr/>
        <p:txBody>
          <a:bodyPr/>
          <a:lstStyle/>
          <a:p>
            <a:r>
              <a:rPr lang="en-US" dirty="0">
                <a:solidFill>
                  <a:schemeClr val="tx1"/>
                </a:solidFill>
              </a:rPr>
              <a:t>Finding the data.</a:t>
            </a:r>
          </a:p>
        </p:txBody>
      </p:sp>
    </p:spTree>
    <p:extLst>
      <p:ext uri="{BB962C8B-B14F-4D97-AF65-F5344CB8AC3E}">
        <p14:creationId xmlns:p14="http://schemas.microsoft.com/office/powerpoint/2010/main" val="184498089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2D496-0C99-4A2B-9292-F02AC0ECA79A}"/>
              </a:ext>
            </a:extLst>
          </p:cNvPr>
          <p:cNvSpPr txBox="1"/>
          <p:nvPr/>
        </p:nvSpPr>
        <p:spPr>
          <a:xfrm>
            <a:off x="522783" y="1238149"/>
            <a:ext cx="2324589" cy="1661993"/>
          </a:xfrm>
          <a:prstGeom prst="rect">
            <a:avLst/>
          </a:prstGeom>
          <a:noFill/>
        </p:spPr>
        <p:txBody>
          <a:bodyPr wrap="square" rtlCol="0">
            <a:spAutoFit/>
          </a:bodyPr>
          <a:lstStyle/>
          <a:p>
            <a:r>
              <a:rPr lang="en-AU" sz="5400" b="1" dirty="0">
                <a:solidFill>
                  <a:schemeClr val="bg1">
                    <a:lumMod val="85000"/>
                  </a:schemeClr>
                </a:solidFill>
                <a:latin typeface="Segoe UI Semibold"/>
              </a:rPr>
              <a:t>1.</a:t>
            </a:r>
          </a:p>
          <a:p>
            <a:r>
              <a:rPr lang="en-AU" sz="2400" dirty="0">
                <a:solidFill>
                  <a:schemeClr val="bg1">
                    <a:lumMod val="85000"/>
                  </a:schemeClr>
                </a:solidFill>
              </a:rPr>
              <a:t>Find a problem</a:t>
            </a:r>
            <a:br>
              <a:rPr lang="en-AU" sz="2400" dirty="0">
                <a:solidFill>
                  <a:schemeClr val="bg1">
                    <a:lumMod val="85000"/>
                  </a:schemeClr>
                </a:solidFill>
              </a:rPr>
            </a:br>
            <a:r>
              <a:rPr lang="en-AU" sz="2400" dirty="0">
                <a:solidFill>
                  <a:schemeClr val="bg1">
                    <a:lumMod val="85000"/>
                  </a:schemeClr>
                </a:solidFill>
              </a:rPr>
              <a:t>to solve</a:t>
            </a:r>
          </a:p>
        </p:txBody>
      </p:sp>
      <p:sp>
        <p:nvSpPr>
          <p:cNvPr id="5" name="TextBox 4">
            <a:extLst>
              <a:ext uri="{FF2B5EF4-FFF2-40B4-BE49-F238E27FC236}">
                <a16:creationId xmlns:a16="http://schemas.microsoft.com/office/drawing/2014/main" id="{BCFF96A9-96E1-48CE-9CFC-3E706F62EB87}"/>
              </a:ext>
            </a:extLst>
          </p:cNvPr>
          <p:cNvSpPr txBox="1"/>
          <p:nvPr/>
        </p:nvSpPr>
        <p:spPr>
          <a:xfrm>
            <a:off x="3840219" y="1238149"/>
            <a:ext cx="2206505" cy="1661993"/>
          </a:xfrm>
          <a:prstGeom prst="rect">
            <a:avLst/>
          </a:prstGeom>
          <a:noFill/>
        </p:spPr>
        <p:txBody>
          <a:bodyPr wrap="square" rtlCol="0">
            <a:spAutoFit/>
          </a:bodyPr>
          <a:lstStyle/>
          <a:p>
            <a:r>
              <a:rPr lang="en-AU" sz="5400" b="1" dirty="0">
                <a:solidFill>
                  <a:schemeClr val="bg1">
                    <a:lumMod val="85000"/>
                  </a:schemeClr>
                </a:solidFill>
                <a:latin typeface="Segoe UI Semibold"/>
              </a:rPr>
              <a:t>2.</a:t>
            </a:r>
          </a:p>
          <a:p>
            <a:r>
              <a:rPr lang="en-AU" sz="2400" dirty="0">
                <a:solidFill>
                  <a:schemeClr val="bg1">
                    <a:lumMod val="85000"/>
                  </a:schemeClr>
                </a:solidFill>
              </a:rPr>
              <a:t>Understand the problem</a:t>
            </a:r>
          </a:p>
        </p:txBody>
      </p:sp>
      <p:sp>
        <p:nvSpPr>
          <p:cNvPr id="6" name="TextBox 5">
            <a:extLst>
              <a:ext uri="{FF2B5EF4-FFF2-40B4-BE49-F238E27FC236}">
                <a16:creationId xmlns:a16="http://schemas.microsoft.com/office/drawing/2014/main" id="{226E69AD-2AD3-460F-BCD3-08D89CFC95C4}"/>
              </a:ext>
            </a:extLst>
          </p:cNvPr>
          <p:cNvSpPr txBox="1"/>
          <p:nvPr/>
        </p:nvSpPr>
        <p:spPr>
          <a:xfrm>
            <a:off x="7266566" y="1238149"/>
            <a:ext cx="2206505" cy="1661993"/>
          </a:xfrm>
          <a:prstGeom prst="rect">
            <a:avLst/>
          </a:prstGeom>
          <a:noFill/>
        </p:spPr>
        <p:txBody>
          <a:bodyPr wrap="square" rtlCol="0">
            <a:spAutoFit/>
          </a:bodyPr>
          <a:lstStyle/>
          <a:p>
            <a:r>
              <a:rPr lang="en-AU" sz="5400" b="1" dirty="0">
                <a:solidFill>
                  <a:srgbClr val="8661C5"/>
                </a:solidFill>
                <a:latin typeface="Segoe UI Semibold"/>
              </a:rPr>
              <a:t>3.</a:t>
            </a:r>
          </a:p>
          <a:p>
            <a:r>
              <a:rPr lang="en-AU" sz="2400" dirty="0">
                <a:latin typeface="+mj-lt"/>
              </a:rPr>
              <a:t>Find possible solutions</a:t>
            </a:r>
            <a:endParaRPr lang="en-AU" sz="5400" dirty="0">
              <a:latin typeface="+mj-lt"/>
            </a:endParaRPr>
          </a:p>
        </p:txBody>
      </p:sp>
      <p:sp>
        <p:nvSpPr>
          <p:cNvPr id="7" name="TextBox 6">
            <a:extLst>
              <a:ext uri="{FF2B5EF4-FFF2-40B4-BE49-F238E27FC236}">
                <a16:creationId xmlns:a16="http://schemas.microsoft.com/office/drawing/2014/main" id="{2674B680-1E72-4CDE-9B82-D2D34D2B8278}"/>
              </a:ext>
            </a:extLst>
          </p:cNvPr>
          <p:cNvSpPr txBox="1"/>
          <p:nvPr/>
        </p:nvSpPr>
        <p:spPr>
          <a:xfrm>
            <a:off x="2030837" y="3286067"/>
            <a:ext cx="2467982" cy="1661993"/>
          </a:xfrm>
          <a:prstGeom prst="rect">
            <a:avLst/>
          </a:prstGeom>
          <a:noFill/>
        </p:spPr>
        <p:txBody>
          <a:bodyPr wrap="square" rtlCol="0">
            <a:spAutoFit/>
          </a:bodyPr>
          <a:lstStyle/>
          <a:p>
            <a:r>
              <a:rPr lang="en-AU" sz="5400" b="1" dirty="0">
                <a:solidFill>
                  <a:schemeClr val="bg1">
                    <a:lumMod val="85000"/>
                  </a:schemeClr>
                </a:solidFill>
                <a:latin typeface="Segoe UI Semibold"/>
              </a:rPr>
              <a:t>4.</a:t>
            </a:r>
          </a:p>
          <a:p>
            <a:r>
              <a:rPr lang="en-AU" sz="2400" dirty="0">
                <a:solidFill>
                  <a:schemeClr val="bg1">
                    <a:lumMod val="85000"/>
                  </a:schemeClr>
                </a:solidFill>
              </a:rPr>
              <a:t>Select and build your ideas</a:t>
            </a:r>
            <a:endParaRPr lang="en-AU" sz="5400" b="1" dirty="0">
              <a:solidFill>
                <a:schemeClr val="bg1">
                  <a:lumMod val="85000"/>
                </a:schemeClr>
              </a:solidFill>
              <a:latin typeface="+mj-lt"/>
            </a:endParaRPr>
          </a:p>
        </p:txBody>
      </p:sp>
      <p:sp>
        <p:nvSpPr>
          <p:cNvPr id="26" name="TextBox 25">
            <a:extLst>
              <a:ext uri="{FF2B5EF4-FFF2-40B4-BE49-F238E27FC236}">
                <a16:creationId xmlns:a16="http://schemas.microsoft.com/office/drawing/2014/main" id="{66340095-4858-4406-84A5-259ED2C49771}"/>
              </a:ext>
            </a:extLst>
          </p:cNvPr>
          <p:cNvSpPr txBox="1"/>
          <p:nvPr/>
        </p:nvSpPr>
        <p:spPr>
          <a:xfrm>
            <a:off x="5282794" y="3292997"/>
            <a:ext cx="2884671" cy="2031325"/>
          </a:xfrm>
          <a:prstGeom prst="rect">
            <a:avLst/>
          </a:prstGeom>
          <a:noFill/>
        </p:spPr>
        <p:txBody>
          <a:bodyPr wrap="square" rtlCol="0">
            <a:spAutoFit/>
          </a:bodyPr>
          <a:lstStyle/>
          <a:p>
            <a:r>
              <a:rPr lang="en-AU" sz="5400" b="1" dirty="0">
                <a:solidFill>
                  <a:schemeClr val="bg1">
                    <a:lumMod val="85000"/>
                  </a:schemeClr>
                </a:solidFill>
                <a:latin typeface="Segoe UI Semibold"/>
              </a:rPr>
              <a:t>5.</a:t>
            </a:r>
          </a:p>
          <a:p>
            <a:r>
              <a:rPr lang="en-AU" sz="2400" dirty="0">
                <a:solidFill>
                  <a:schemeClr val="bg1">
                    <a:lumMod val="85000"/>
                  </a:schemeClr>
                </a:solidFill>
              </a:rPr>
              <a:t>Check the Microsoft AI Principles </a:t>
            </a:r>
            <a:br>
              <a:rPr lang="en-AU" sz="2400" dirty="0">
                <a:solidFill>
                  <a:schemeClr val="bg1">
                    <a:lumMod val="85000"/>
                  </a:schemeClr>
                </a:solidFill>
              </a:rPr>
            </a:br>
            <a:r>
              <a:rPr lang="en-AU" sz="2400" dirty="0">
                <a:solidFill>
                  <a:schemeClr val="bg1">
                    <a:lumMod val="85000"/>
                  </a:schemeClr>
                </a:solidFill>
              </a:rPr>
              <a:t>and Ethics</a:t>
            </a:r>
            <a:endParaRPr lang="en-AU" sz="5400" b="1" dirty="0">
              <a:solidFill>
                <a:schemeClr val="bg1">
                  <a:lumMod val="85000"/>
                </a:schemeClr>
              </a:solidFill>
              <a:latin typeface="+mj-lt"/>
            </a:endParaRPr>
          </a:p>
        </p:txBody>
      </p:sp>
      <p:sp>
        <p:nvSpPr>
          <p:cNvPr id="28" name="TextBox 27">
            <a:extLst>
              <a:ext uri="{FF2B5EF4-FFF2-40B4-BE49-F238E27FC236}">
                <a16:creationId xmlns:a16="http://schemas.microsoft.com/office/drawing/2014/main" id="{65A49505-3BC1-4BCE-A88E-D226393888AA}"/>
              </a:ext>
            </a:extLst>
          </p:cNvPr>
          <p:cNvSpPr txBox="1"/>
          <p:nvPr/>
        </p:nvSpPr>
        <p:spPr>
          <a:xfrm>
            <a:off x="8709139" y="3286067"/>
            <a:ext cx="2206505" cy="1661993"/>
          </a:xfrm>
          <a:prstGeom prst="rect">
            <a:avLst/>
          </a:prstGeom>
          <a:noFill/>
        </p:spPr>
        <p:txBody>
          <a:bodyPr wrap="square" rtlCol="0">
            <a:spAutoFit/>
          </a:bodyPr>
          <a:lstStyle/>
          <a:p>
            <a:r>
              <a:rPr lang="en-AU" sz="5400" b="1" dirty="0">
                <a:solidFill>
                  <a:schemeClr val="bg1">
                    <a:lumMod val="85000"/>
                  </a:schemeClr>
                </a:solidFill>
                <a:latin typeface="Segoe UI Semibold"/>
              </a:rPr>
              <a:t>6.</a:t>
            </a:r>
          </a:p>
          <a:p>
            <a:r>
              <a:rPr lang="en-AU" sz="2400" dirty="0">
                <a:solidFill>
                  <a:schemeClr val="bg1">
                    <a:lumMod val="85000"/>
                  </a:schemeClr>
                </a:solidFill>
              </a:rPr>
              <a:t>Submit your project</a:t>
            </a:r>
            <a:endParaRPr lang="en-AU" sz="5400" b="1" dirty="0">
              <a:solidFill>
                <a:schemeClr val="bg1">
                  <a:lumMod val="85000"/>
                </a:schemeClr>
              </a:solidFill>
              <a:latin typeface="+mj-lt"/>
            </a:endParaRPr>
          </a:p>
        </p:txBody>
      </p:sp>
      <p:cxnSp>
        <p:nvCxnSpPr>
          <p:cNvPr id="30" name="Straight Connector 29">
            <a:extLst>
              <a:ext uri="{FF2B5EF4-FFF2-40B4-BE49-F238E27FC236}">
                <a16:creationId xmlns:a16="http://schemas.microsoft.com/office/drawing/2014/main" id="{5E4ECB26-ED2D-42C0-85F1-8C0C470FBC01}"/>
              </a:ext>
              <a:ext uri="{C183D7F6-B498-43B3-948B-1728B52AA6E4}">
                <adec:decorative xmlns:adec="http://schemas.microsoft.com/office/drawing/2017/decorative" val="1"/>
              </a:ext>
            </a:extLst>
          </p:cNvPr>
          <p:cNvCxnSpPr>
            <a:cxnSpLocks/>
          </p:cNvCxnSpPr>
          <p:nvPr/>
        </p:nvCxnSpPr>
        <p:spPr>
          <a:xfrm>
            <a:off x="1247491" y="1909940"/>
            <a:ext cx="2467982"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DF933A4-1293-4CD5-9257-7988C8270267}"/>
              </a:ext>
              <a:ext uri="{C183D7F6-B498-43B3-948B-1728B52AA6E4}">
                <adec:decorative xmlns:adec="http://schemas.microsoft.com/office/drawing/2017/decorative" val="1"/>
              </a:ext>
            </a:extLst>
          </p:cNvPr>
          <p:cNvCxnSpPr>
            <a:cxnSpLocks/>
          </p:cNvCxnSpPr>
          <p:nvPr/>
        </p:nvCxnSpPr>
        <p:spPr>
          <a:xfrm>
            <a:off x="4604150" y="1909940"/>
            <a:ext cx="2467982"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A0A3118-396E-42C7-873B-2ACFAF1941D6}"/>
              </a:ext>
              <a:ext uri="{C183D7F6-B498-43B3-948B-1728B52AA6E4}">
                <adec:decorative xmlns:adec="http://schemas.microsoft.com/office/drawing/2017/decorative" val="1"/>
              </a:ext>
            </a:extLst>
          </p:cNvPr>
          <p:cNvCxnSpPr>
            <a:cxnSpLocks/>
          </p:cNvCxnSpPr>
          <p:nvPr/>
        </p:nvCxnSpPr>
        <p:spPr>
          <a:xfrm>
            <a:off x="8007106" y="1909940"/>
            <a:ext cx="4184894" cy="0"/>
          </a:xfrm>
          <a:prstGeom prst="line">
            <a:avLst/>
          </a:prstGeom>
          <a:ln w="3810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775CBE0-182B-46EF-AB11-F71AB98B6903}"/>
              </a:ext>
              <a:ext uri="{C183D7F6-B498-43B3-948B-1728B52AA6E4}">
                <adec:decorative xmlns:adec="http://schemas.microsoft.com/office/drawing/2017/decorative" val="1"/>
              </a:ext>
            </a:extLst>
          </p:cNvPr>
          <p:cNvCxnSpPr>
            <a:cxnSpLocks/>
          </p:cNvCxnSpPr>
          <p:nvPr/>
        </p:nvCxnSpPr>
        <p:spPr>
          <a:xfrm>
            <a:off x="2847372" y="3957141"/>
            <a:ext cx="2310675"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7FD32C-B8AC-4A0A-8377-91E284F8C1FD}"/>
              </a:ext>
              <a:ext uri="{C183D7F6-B498-43B3-948B-1728B52AA6E4}">
                <adec:decorative xmlns:adec="http://schemas.microsoft.com/office/drawing/2017/decorative" val="1"/>
              </a:ext>
            </a:extLst>
          </p:cNvPr>
          <p:cNvCxnSpPr>
            <a:cxnSpLocks/>
          </p:cNvCxnSpPr>
          <p:nvPr/>
        </p:nvCxnSpPr>
        <p:spPr>
          <a:xfrm>
            <a:off x="6046724" y="3957141"/>
            <a:ext cx="2467982"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4A14F6B-5E43-4723-BA8E-1A6B4FE69E4E}"/>
              </a:ext>
              <a:ext uri="{C183D7F6-B498-43B3-948B-1728B52AA6E4}">
                <adec:decorative xmlns:adec="http://schemas.microsoft.com/office/drawing/2017/decorative" val="1"/>
              </a:ext>
            </a:extLst>
          </p:cNvPr>
          <p:cNvCxnSpPr>
            <a:cxnSpLocks/>
          </p:cNvCxnSpPr>
          <p:nvPr/>
        </p:nvCxnSpPr>
        <p:spPr>
          <a:xfrm>
            <a:off x="0" y="3957141"/>
            <a:ext cx="1938001"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39518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11D63F-4696-5941-80AD-90097614F75D}"/>
              </a:ext>
              <a:ext uri="{C183D7F6-B498-43B3-948B-1728B52AA6E4}">
                <adec:decorative xmlns:adec="http://schemas.microsoft.com/office/drawing/2017/decorative" val="1"/>
              </a:ext>
            </a:extLst>
          </p:cNvPr>
          <p:cNvSpPr/>
          <p:nvPr/>
        </p:nvSpPr>
        <p:spPr bwMode="auto">
          <a:xfrm>
            <a:off x="676799" y="2500368"/>
            <a:ext cx="2478996" cy="8099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9724A104-12E9-8748-B96B-DF3E7256DF03}"/>
              </a:ext>
            </a:extLst>
          </p:cNvPr>
          <p:cNvSpPr txBox="1"/>
          <p:nvPr/>
        </p:nvSpPr>
        <p:spPr>
          <a:xfrm>
            <a:off x="584200" y="2500368"/>
            <a:ext cx="11511344" cy="3507114"/>
          </a:xfrm>
          <a:prstGeom prst="rect">
            <a:avLst/>
          </a:prstGeom>
          <a:noFill/>
        </p:spPr>
        <p:txBody>
          <a:bodyPr wrap="square" rtlCol="0">
            <a:spAutoFit/>
          </a:bodyPr>
          <a:lstStyle/>
          <a:p>
            <a:r>
              <a:rPr lang="en-AU" sz="4400" dirty="0">
                <a:solidFill>
                  <a:schemeClr val="bg1"/>
                </a:solidFill>
                <a:latin typeface="+mj-lt"/>
              </a:rPr>
              <a:t> Check in</a:t>
            </a:r>
          </a:p>
          <a:p>
            <a:endParaRPr lang="en-AU" sz="2400" dirty="0">
              <a:latin typeface="+mj-lt"/>
            </a:endParaRPr>
          </a:p>
          <a:p>
            <a:pPr>
              <a:lnSpc>
                <a:spcPct val="95000"/>
              </a:lnSpc>
            </a:pPr>
            <a:r>
              <a:rPr lang="en-AU" sz="5400" dirty="0"/>
              <a:t>Start thinking of solutions to the problem and causes you have identified. Try to get 100 solutions!</a:t>
            </a:r>
          </a:p>
        </p:txBody>
      </p:sp>
    </p:spTree>
    <p:extLst>
      <p:ext uri="{BB962C8B-B14F-4D97-AF65-F5344CB8AC3E}">
        <p14:creationId xmlns:p14="http://schemas.microsoft.com/office/powerpoint/2010/main" val="259503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724A104-12E9-8748-B96B-DF3E7256DF03}"/>
              </a:ext>
            </a:extLst>
          </p:cNvPr>
          <p:cNvSpPr txBox="1"/>
          <p:nvPr/>
        </p:nvSpPr>
        <p:spPr>
          <a:xfrm>
            <a:off x="405830" y="2606157"/>
            <a:ext cx="11334013" cy="1323439"/>
          </a:xfrm>
          <a:prstGeom prst="rect">
            <a:avLst/>
          </a:prstGeom>
          <a:noFill/>
        </p:spPr>
        <p:txBody>
          <a:bodyPr wrap="square" rtlCol="0">
            <a:spAutoFit/>
          </a:bodyPr>
          <a:lstStyle/>
          <a:p>
            <a:r>
              <a:rPr lang="en-AU" sz="8000" dirty="0"/>
              <a:t>How Can We?</a:t>
            </a:r>
            <a:endParaRPr lang="en-US" sz="8000" dirty="0"/>
          </a:p>
        </p:txBody>
      </p:sp>
    </p:spTree>
    <p:extLst>
      <p:ext uri="{BB962C8B-B14F-4D97-AF65-F5344CB8AC3E}">
        <p14:creationId xmlns:p14="http://schemas.microsoft.com/office/powerpoint/2010/main" val="188249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FBC5AF-D3FE-4096-BBE2-6F13C05336EE}"/>
              </a:ext>
            </a:extLst>
          </p:cNvPr>
          <p:cNvSpPr txBox="1"/>
          <p:nvPr/>
        </p:nvSpPr>
        <p:spPr>
          <a:xfrm>
            <a:off x="463705" y="3065054"/>
            <a:ext cx="9639945" cy="707886"/>
          </a:xfrm>
          <a:prstGeom prst="rect">
            <a:avLst/>
          </a:prstGeom>
          <a:noFill/>
        </p:spPr>
        <p:txBody>
          <a:bodyPr wrap="square" rtlCol="0">
            <a:spAutoFit/>
          </a:bodyPr>
          <a:lstStyle/>
          <a:p>
            <a:r>
              <a:rPr lang="en-GB" sz="2000" dirty="0">
                <a:solidFill>
                  <a:schemeClr val="accent3"/>
                </a:solidFill>
                <a:latin typeface="+mj-lt"/>
              </a:rPr>
              <a:t>[Don’t be afraid to challenge each other’s ideas. </a:t>
            </a:r>
            <a:br>
              <a:rPr lang="en-GB" sz="2000" dirty="0">
                <a:solidFill>
                  <a:schemeClr val="accent3"/>
                </a:solidFill>
                <a:latin typeface="+mj-lt"/>
              </a:rPr>
            </a:br>
            <a:r>
              <a:rPr lang="en-GB" sz="2000" dirty="0">
                <a:solidFill>
                  <a:schemeClr val="accent3"/>
                </a:solidFill>
                <a:latin typeface="+mj-lt"/>
              </a:rPr>
              <a:t>It will make your team’s project stronger in the end.]</a:t>
            </a:r>
          </a:p>
        </p:txBody>
      </p:sp>
      <p:sp>
        <p:nvSpPr>
          <p:cNvPr id="6" name="TextBox 5">
            <a:extLst>
              <a:ext uri="{FF2B5EF4-FFF2-40B4-BE49-F238E27FC236}">
                <a16:creationId xmlns:a16="http://schemas.microsoft.com/office/drawing/2014/main" id="{5F1A367E-9DDB-4990-AD77-43311E147CCB}"/>
              </a:ext>
            </a:extLst>
          </p:cNvPr>
          <p:cNvSpPr txBox="1"/>
          <p:nvPr/>
        </p:nvSpPr>
        <p:spPr>
          <a:xfrm>
            <a:off x="405830" y="1496226"/>
            <a:ext cx="11334013" cy="1200329"/>
          </a:xfrm>
          <a:prstGeom prst="rect">
            <a:avLst/>
          </a:prstGeom>
          <a:noFill/>
        </p:spPr>
        <p:txBody>
          <a:bodyPr wrap="square" rtlCol="0">
            <a:spAutoFit/>
          </a:bodyPr>
          <a:lstStyle/>
          <a:p>
            <a:pPr lvl="0"/>
            <a:r>
              <a:rPr lang="en-AU" sz="7200" dirty="0"/>
              <a:t>Fight, then unite</a:t>
            </a:r>
          </a:p>
        </p:txBody>
      </p:sp>
    </p:spTree>
    <p:extLst>
      <p:ext uri="{BB962C8B-B14F-4D97-AF65-F5344CB8AC3E}">
        <p14:creationId xmlns:p14="http://schemas.microsoft.com/office/powerpoint/2010/main" val="363429583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05E53-5201-B44C-A02F-5E30440E8548}"/>
              </a:ext>
            </a:extLst>
          </p:cNvPr>
          <p:cNvSpPr>
            <a:spLocks noGrp="1"/>
          </p:cNvSpPr>
          <p:nvPr>
            <p:ph type="title"/>
          </p:nvPr>
        </p:nvSpPr>
        <p:spPr/>
        <p:txBody>
          <a:bodyPr/>
          <a:lstStyle/>
          <a:p>
            <a:r>
              <a:rPr lang="en-US" dirty="0">
                <a:solidFill>
                  <a:schemeClr val="tx1"/>
                </a:solidFill>
              </a:rPr>
              <a:t>How can we?</a:t>
            </a:r>
          </a:p>
        </p:txBody>
      </p:sp>
      <p:sp>
        <p:nvSpPr>
          <p:cNvPr id="6" name="TextBox 5">
            <a:extLst>
              <a:ext uri="{FF2B5EF4-FFF2-40B4-BE49-F238E27FC236}">
                <a16:creationId xmlns:a16="http://schemas.microsoft.com/office/drawing/2014/main" id="{90739EDD-A89A-164B-A8CD-E44E07AC53D4}"/>
              </a:ext>
            </a:extLst>
          </p:cNvPr>
          <p:cNvSpPr txBox="1"/>
          <p:nvPr/>
        </p:nvSpPr>
        <p:spPr>
          <a:xfrm>
            <a:off x="400204" y="1697841"/>
            <a:ext cx="11588595" cy="3370153"/>
          </a:xfrm>
          <a:prstGeom prst="rect">
            <a:avLst/>
          </a:prstGeom>
          <a:noFill/>
        </p:spPr>
        <p:txBody>
          <a:bodyPr wrap="square" rtlCol="0">
            <a:spAutoFit/>
          </a:bodyPr>
          <a:lstStyle/>
          <a:p>
            <a:endParaRPr lang="en-AU" sz="2800" dirty="0">
              <a:solidFill>
                <a:schemeClr val="bg1"/>
              </a:solidFill>
              <a:latin typeface="+mj-lt"/>
            </a:endParaRPr>
          </a:p>
          <a:p>
            <a:pPr>
              <a:spcBef>
                <a:spcPts val="1200"/>
              </a:spcBef>
              <a:spcAft>
                <a:spcPts val="600"/>
              </a:spcAft>
            </a:pPr>
            <a:r>
              <a:rPr lang="en-AU" sz="2800" dirty="0">
                <a:solidFill>
                  <a:schemeClr val="accent3"/>
                </a:solidFill>
                <a:latin typeface="+mj-lt"/>
              </a:rPr>
              <a:t>“How can we </a:t>
            </a:r>
            <a:r>
              <a:rPr lang="en-AU" sz="2800" dirty="0">
                <a:latin typeface="+mj-lt"/>
              </a:rPr>
              <a:t>increase the amount that people recycle?” </a:t>
            </a:r>
          </a:p>
          <a:p>
            <a:pPr>
              <a:spcBef>
                <a:spcPts val="1200"/>
              </a:spcBef>
              <a:spcAft>
                <a:spcPts val="600"/>
              </a:spcAft>
            </a:pPr>
            <a:r>
              <a:rPr lang="en-AU" sz="2800" dirty="0">
                <a:solidFill>
                  <a:schemeClr val="accent3"/>
                </a:solidFill>
                <a:latin typeface="+mj-lt"/>
              </a:rPr>
              <a:t>“How can we </a:t>
            </a:r>
            <a:r>
              <a:rPr lang="en-AU" sz="2800" dirty="0">
                <a:latin typeface="+mj-lt"/>
              </a:rPr>
              <a:t>help people who are deaf enjoy concerts more?”</a:t>
            </a:r>
          </a:p>
          <a:p>
            <a:pPr>
              <a:spcBef>
                <a:spcPts val="1200"/>
              </a:spcBef>
              <a:spcAft>
                <a:spcPts val="600"/>
              </a:spcAft>
            </a:pPr>
            <a:r>
              <a:rPr lang="en-AU" sz="2800" dirty="0">
                <a:solidFill>
                  <a:schemeClr val="accent3"/>
                </a:solidFill>
                <a:latin typeface="+mj-lt"/>
              </a:rPr>
              <a:t>“How can we </a:t>
            </a:r>
            <a:r>
              <a:rPr lang="en-AU" sz="2800" dirty="0">
                <a:latin typeface="+mj-lt"/>
              </a:rPr>
              <a:t>reduce the number of people affected by traffic accidents?”</a:t>
            </a:r>
          </a:p>
          <a:p>
            <a:endParaRPr lang="en-AU" sz="2800" dirty="0">
              <a:solidFill>
                <a:schemeClr val="bg1"/>
              </a:solidFill>
              <a:latin typeface="+mj-lt"/>
            </a:endParaRPr>
          </a:p>
        </p:txBody>
      </p:sp>
    </p:spTree>
    <p:extLst>
      <p:ext uri="{BB962C8B-B14F-4D97-AF65-F5344CB8AC3E}">
        <p14:creationId xmlns:p14="http://schemas.microsoft.com/office/powerpoint/2010/main" val="174059946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descr="Two minute timer">
            <a:hlinkClick r:id="" action="ppaction://media"/>
            <a:extLst>
              <a:ext uri="{FF2B5EF4-FFF2-40B4-BE49-F238E27FC236}">
                <a16:creationId xmlns:a16="http://schemas.microsoft.com/office/drawing/2014/main" id="{B4654DF0-8B0E-DA47-9AFD-C607F1E2BB6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72132" y="268868"/>
            <a:ext cx="4869309" cy="2738987"/>
          </a:xfrm>
          <a:prstGeom prst="rect">
            <a:avLst/>
          </a:prstGeom>
        </p:spPr>
      </p:pic>
      <p:sp>
        <p:nvSpPr>
          <p:cNvPr id="7" name="TextBox 6">
            <a:extLst>
              <a:ext uri="{FF2B5EF4-FFF2-40B4-BE49-F238E27FC236}">
                <a16:creationId xmlns:a16="http://schemas.microsoft.com/office/drawing/2014/main" id="{D1BBC260-F396-164E-BCD0-C88D9BCE29C5}"/>
              </a:ext>
            </a:extLst>
          </p:cNvPr>
          <p:cNvSpPr txBox="1"/>
          <p:nvPr/>
        </p:nvSpPr>
        <p:spPr>
          <a:xfrm>
            <a:off x="463705" y="3842085"/>
            <a:ext cx="9639945" cy="584775"/>
          </a:xfrm>
          <a:prstGeom prst="rect">
            <a:avLst/>
          </a:prstGeom>
          <a:noFill/>
        </p:spPr>
        <p:txBody>
          <a:bodyPr wrap="square" rtlCol="0">
            <a:spAutoFit/>
          </a:bodyPr>
          <a:lstStyle/>
          <a:p>
            <a:r>
              <a:rPr lang="en-AU" sz="3200" dirty="0">
                <a:solidFill>
                  <a:schemeClr val="accent3"/>
                </a:solidFill>
                <a:latin typeface="+mj-lt"/>
              </a:rPr>
              <a:t>Flip your problem into a ”how can we?” question. </a:t>
            </a:r>
          </a:p>
        </p:txBody>
      </p:sp>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786170" cy="1323439"/>
          </a:xfrm>
          <a:prstGeom prst="rect">
            <a:avLst/>
          </a:prstGeom>
          <a:noFill/>
        </p:spPr>
        <p:txBody>
          <a:bodyPr wrap="square" rtlCol="0">
            <a:spAutoFit/>
          </a:bodyPr>
          <a:lstStyle/>
          <a:p>
            <a:pPr lvl="0" defTabSz="914400"/>
            <a:r>
              <a:rPr lang="en-AU" sz="8000" kern="0" dirty="0"/>
              <a:t>Action</a:t>
            </a:r>
          </a:p>
        </p:txBody>
      </p:sp>
      <p:sp>
        <p:nvSpPr>
          <p:cNvPr id="8" name="Freeform 7">
            <a:extLst>
              <a:ext uri="{FF2B5EF4-FFF2-40B4-BE49-F238E27FC236}">
                <a16:creationId xmlns:a16="http://schemas.microsoft.com/office/drawing/2014/main" id="{80CB2A2C-BE33-A54A-958D-ABFF43EAEB6B}"/>
              </a:ext>
              <a:ext uri="{C183D7F6-B498-43B3-948B-1728B52AA6E4}">
                <adec:decorative xmlns:adec="http://schemas.microsoft.com/office/drawing/2017/decorative" val="1"/>
              </a:ext>
            </a:extLst>
          </p:cNvPr>
          <p:cNvSpPr/>
          <p:nvPr/>
        </p:nvSpPr>
        <p:spPr bwMode="auto">
          <a:xfrm>
            <a:off x="6545730" y="1"/>
            <a:ext cx="5646270" cy="882547"/>
          </a:xfrm>
          <a:custGeom>
            <a:avLst/>
            <a:gdLst>
              <a:gd name="connsiteX0" fmla="*/ 0 w 5646270"/>
              <a:gd name="connsiteY0" fmla="*/ 0 h 882547"/>
              <a:gd name="connsiteX1" fmla="*/ 5646270 w 5646270"/>
              <a:gd name="connsiteY1" fmla="*/ 0 h 882547"/>
              <a:gd name="connsiteX2" fmla="*/ 5646270 w 5646270"/>
              <a:gd name="connsiteY2" fmla="*/ 181078 h 882547"/>
              <a:gd name="connsiteX3" fmla="*/ 5607894 w 5646270"/>
              <a:gd name="connsiteY3" fmla="*/ 205915 h 882547"/>
              <a:gd name="connsiteX4" fmla="*/ 2961056 w 5646270"/>
              <a:gd name="connsiteY4" fmla="*/ 882547 h 882547"/>
              <a:gd name="connsiteX5" fmla="*/ 18723 w 5646270"/>
              <a:gd name="connsiteY5" fmla="*/ 14669 h 88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6270" h="882547">
                <a:moveTo>
                  <a:pt x="0" y="0"/>
                </a:moveTo>
                <a:lnTo>
                  <a:pt x="5646270" y="0"/>
                </a:lnTo>
                <a:lnTo>
                  <a:pt x="5646270" y="181078"/>
                </a:lnTo>
                <a:lnTo>
                  <a:pt x="5607894" y="205915"/>
                </a:lnTo>
                <a:cubicBezTo>
                  <a:pt x="4888613" y="628621"/>
                  <a:pt x="3966477" y="882547"/>
                  <a:pt x="2961056" y="882547"/>
                </a:cubicBezTo>
                <a:cubicBezTo>
                  <a:pt x="1812004" y="882547"/>
                  <a:pt x="771732" y="550889"/>
                  <a:pt x="18723" y="1466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48067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17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334013" cy="2554545"/>
          </a:xfrm>
          <a:prstGeom prst="rect">
            <a:avLst/>
          </a:prstGeom>
          <a:noFill/>
        </p:spPr>
        <p:txBody>
          <a:bodyPr wrap="square" rtlCol="0">
            <a:spAutoFit/>
          </a:bodyPr>
          <a:lstStyle/>
          <a:p>
            <a:pPr lvl="0" defTabSz="914400"/>
            <a:r>
              <a:rPr lang="en-AU" sz="8000" kern="0" dirty="0"/>
              <a:t>Now, select 10 of your </a:t>
            </a:r>
            <a:br>
              <a:rPr lang="en-AU" sz="8000" kern="0" dirty="0"/>
            </a:br>
            <a:r>
              <a:rPr lang="en-AU" sz="8000" kern="0" dirty="0"/>
              <a:t>best solutions</a:t>
            </a:r>
          </a:p>
        </p:txBody>
      </p:sp>
    </p:spTree>
    <p:extLst>
      <p:ext uri="{BB962C8B-B14F-4D97-AF65-F5344CB8AC3E}">
        <p14:creationId xmlns:p14="http://schemas.microsoft.com/office/powerpoint/2010/main" val="399807006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724A104-12E9-8748-B96B-DF3E7256DF03}"/>
              </a:ext>
            </a:extLst>
          </p:cNvPr>
          <p:cNvSpPr txBox="1"/>
          <p:nvPr/>
        </p:nvSpPr>
        <p:spPr>
          <a:xfrm>
            <a:off x="405830" y="2606157"/>
            <a:ext cx="11334013" cy="1323439"/>
          </a:xfrm>
          <a:prstGeom prst="rect">
            <a:avLst/>
          </a:prstGeom>
          <a:noFill/>
        </p:spPr>
        <p:txBody>
          <a:bodyPr wrap="square" rtlCol="0">
            <a:spAutoFit/>
          </a:bodyPr>
          <a:lstStyle/>
          <a:p>
            <a:r>
              <a:rPr lang="en-AU" sz="8000" dirty="0"/>
              <a:t>Innovation Tips</a:t>
            </a:r>
          </a:p>
        </p:txBody>
      </p:sp>
    </p:spTree>
    <p:extLst>
      <p:ext uri="{BB962C8B-B14F-4D97-AF65-F5344CB8AC3E}">
        <p14:creationId xmlns:p14="http://schemas.microsoft.com/office/powerpoint/2010/main" val="92898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C8E42C2-69DC-4B16-A8FB-3A9040DB99B2}"/>
              </a:ext>
            </a:extLst>
          </p:cNvPr>
          <p:cNvSpPr txBox="1"/>
          <p:nvPr/>
        </p:nvSpPr>
        <p:spPr>
          <a:xfrm>
            <a:off x="3870722" y="3228945"/>
            <a:ext cx="4450556" cy="400110"/>
          </a:xfrm>
          <a:prstGeom prst="rect">
            <a:avLst/>
          </a:prstGeom>
          <a:noFill/>
        </p:spPr>
        <p:txBody>
          <a:bodyPr wrap="square" rtlCol="0">
            <a:spAutoFit/>
          </a:bodyPr>
          <a:lstStyle/>
          <a:p>
            <a:pPr algn="ctr"/>
            <a:r>
              <a:rPr lang="en-GB" sz="2000" dirty="0">
                <a:solidFill>
                  <a:srgbClr val="FF0000"/>
                </a:solidFill>
              </a:rPr>
              <a:t>Leigh </a:t>
            </a:r>
            <a:r>
              <a:rPr lang="en-GB" sz="2000" dirty="0" err="1">
                <a:solidFill>
                  <a:srgbClr val="FF0000"/>
                </a:solidFill>
              </a:rPr>
              <a:t>Cresswell</a:t>
            </a:r>
            <a:r>
              <a:rPr lang="en-GB" sz="2000" dirty="0">
                <a:solidFill>
                  <a:srgbClr val="FF0000"/>
                </a:solidFill>
              </a:rPr>
              <a:t> video</a:t>
            </a:r>
            <a:endParaRPr lang="en-US" sz="2000" dirty="0">
              <a:solidFill>
                <a:srgbClr val="FF0000"/>
              </a:solidFill>
            </a:endParaRPr>
          </a:p>
        </p:txBody>
      </p:sp>
      <p:pic>
        <p:nvPicPr>
          <p:cNvPr id="2" name="Online Media 1" descr="Working with your team, Leigh Cresswell, Director, Future Ready Skills&#10;">
            <a:hlinkClick r:id="" action="ppaction://media"/>
            <a:extLst>
              <a:ext uri="{FF2B5EF4-FFF2-40B4-BE49-F238E27FC236}">
                <a16:creationId xmlns:a16="http://schemas.microsoft.com/office/drawing/2014/main" id="{6A533D9C-6D43-40FD-8CF4-6830305FDC70}"/>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28216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8" descr="Three minute timer">
            <a:hlinkClick r:id="" action="ppaction://media"/>
            <a:extLst>
              <a:ext uri="{FF2B5EF4-FFF2-40B4-BE49-F238E27FC236}">
                <a16:creationId xmlns:a16="http://schemas.microsoft.com/office/drawing/2014/main" id="{1BE43C20-3C64-EE4A-BEBD-BA50A1AB66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72132" y="268868"/>
            <a:ext cx="4869309" cy="2738987"/>
          </a:xfrm>
          <a:prstGeom prst="rect">
            <a:avLst/>
          </a:prstGeom>
        </p:spPr>
      </p:pic>
      <p:sp>
        <p:nvSpPr>
          <p:cNvPr id="7" name="TextBox 6">
            <a:extLst>
              <a:ext uri="{FF2B5EF4-FFF2-40B4-BE49-F238E27FC236}">
                <a16:creationId xmlns:a16="http://schemas.microsoft.com/office/drawing/2014/main" id="{D1BBC260-F396-164E-BCD0-C88D9BCE29C5}"/>
              </a:ext>
            </a:extLst>
          </p:cNvPr>
          <p:cNvSpPr txBox="1"/>
          <p:nvPr/>
        </p:nvSpPr>
        <p:spPr>
          <a:xfrm>
            <a:off x="463705" y="3842085"/>
            <a:ext cx="8586166" cy="1077218"/>
          </a:xfrm>
          <a:prstGeom prst="rect">
            <a:avLst/>
          </a:prstGeom>
          <a:noFill/>
        </p:spPr>
        <p:txBody>
          <a:bodyPr wrap="square" rtlCol="0">
            <a:spAutoFit/>
          </a:bodyPr>
          <a:lstStyle/>
          <a:p>
            <a:r>
              <a:rPr lang="en-AU" sz="3200" dirty="0">
                <a:solidFill>
                  <a:schemeClr val="accent3"/>
                </a:solidFill>
                <a:latin typeface="+mj-lt"/>
              </a:rPr>
              <a:t>Come up with innovative answers to </a:t>
            </a:r>
          </a:p>
          <a:p>
            <a:r>
              <a:rPr lang="en-AU" sz="3200" dirty="0">
                <a:solidFill>
                  <a:schemeClr val="accent3"/>
                </a:solidFill>
                <a:latin typeface="+mj-lt"/>
              </a:rPr>
              <a:t>your team’s “how can we” question.</a:t>
            </a:r>
          </a:p>
        </p:txBody>
      </p:sp>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786170" cy="1323439"/>
          </a:xfrm>
          <a:prstGeom prst="rect">
            <a:avLst/>
          </a:prstGeom>
          <a:noFill/>
        </p:spPr>
        <p:txBody>
          <a:bodyPr wrap="square" rtlCol="0">
            <a:spAutoFit/>
          </a:bodyPr>
          <a:lstStyle/>
          <a:p>
            <a:pPr lvl="0" defTabSz="914400"/>
            <a:r>
              <a:rPr lang="en-AU" sz="8000" kern="0" dirty="0"/>
              <a:t>Action</a:t>
            </a:r>
          </a:p>
        </p:txBody>
      </p:sp>
      <p:sp>
        <p:nvSpPr>
          <p:cNvPr id="8" name="Freeform 7">
            <a:extLst>
              <a:ext uri="{FF2B5EF4-FFF2-40B4-BE49-F238E27FC236}">
                <a16:creationId xmlns:a16="http://schemas.microsoft.com/office/drawing/2014/main" id="{80CB2A2C-BE33-A54A-958D-ABFF43EAEB6B}"/>
              </a:ext>
              <a:ext uri="{C183D7F6-B498-43B3-948B-1728B52AA6E4}">
                <adec:decorative xmlns:adec="http://schemas.microsoft.com/office/drawing/2017/decorative" val="1"/>
              </a:ext>
            </a:extLst>
          </p:cNvPr>
          <p:cNvSpPr/>
          <p:nvPr/>
        </p:nvSpPr>
        <p:spPr bwMode="auto">
          <a:xfrm>
            <a:off x="6545730" y="1"/>
            <a:ext cx="5646270" cy="882547"/>
          </a:xfrm>
          <a:custGeom>
            <a:avLst/>
            <a:gdLst>
              <a:gd name="connsiteX0" fmla="*/ 0 w 5646270"/>
              <a:gd name="connsiteY0" fmla="*/ 0 h 882547"/>
              <a:gd name="connsiteX1" fmla="*/ 5646270 w 5646270"/>
              <a:gd name="connsiteY1" fmla="*/ 0 h 882547"/>
              <a:gd name="connsiteX2" fmla="*/ 5646270 w 5646270"/>
              <a:gd name="connsiteY2" fmla="*/ 181078 h 882547"/>
              <a:gd name="connsiteX3" fmla="*/ 5607894 w 5646270"/>
              <a:gd name="connsiteY3" fmla="*/ 205915 h 882547"/>
              <a:gd name="connsiteX4" fmla="*/ 2961056 w 5646270"/>
              <a:gd name="connsiteY4" fmla="*/ 882547 h 882547"/>
              <a:gd name="connsiteX5" fmla="*/ 18723 w 5646270"/>
              <a:gd name="connsiteY5" fmla="*/ 14669 h 88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6270" h="882547">
                <a:moveTo>
                  <a:pt x="0" y="0"/>
                </a:moveTo>
                <a:lnTo>
                  <a:pt x="5646270" y="0"/>
                </a:lnTo>
                <a:lnTo>
                  <a:pt x="5646270" y="181078"/>
                </a:lnTo>
                <a:lnTo>
                  <a:pt x="5607894" y="205915"/>
                </a:lnTo>
                <a:cubicBezTo>
                  <a:pt x="4888613" y="628621"/>
                  <a:pt x="3966477" y="882547"/>
                  <a:pt x="2961056" y="882547"/>
                </a:cubicBezTo>
                <a:cubicBezTo>
                  <a:pt x="1812004" y="882547"/>
                  <a:pt x="771732" y="550889"/>
                  <a:pt x="18723" y="1466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7140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8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334013" cy="2554545"/>
          </a:xfrm>
          <a:prstGeom prst="rect">
            <a:avLst/>
          </a:prstGeom>
          <a:noFill/>
        </p:spPr>
        <p:txBody>
          <a:bodyPr wrap="square" rtlCol="0">
            <a:spAutoFit/>
          </a:bodyPr>
          <a:lstStyle/>
          <a:p>
            <a:pPr lvl="0" defTabSz="914400"/>
            <a:r>
              <a:rPr lang="en-AU" sz="8000" kern="0" dirty="0"/>
              <a:t>Share With </a:t>
            </a:r>
            <a:br>
              <a:rPr lang="en-AU" sz="8000" kern="0" dirty="0"/>
            </a:br>
            <a:r>
              <a:rPr lang="en-AU" sz="8000" kern="0" dirty="0"/>
              <a:t>Other Teams</a:t>
            </a:r>
          </a:p>
        </p:txBody>
      </p:sp>
    </p:spTree>
    <p:extLst>
      <p:ext uri="{BB962C8B-B14F-4D97-AF65-F5344CB8AC3E}">
        <p14:creationId xmlns:p14="http://schemas.microsoft.com/office/powerpoint/2010/main" val="37127495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8" descr="Seven minute timer">
            <a:hlinkClick r:id="" action="ppaction://media"/>
            <a:extLst>
              <a:ext uri="{FF2B5EF4-FFF2-40B4-BE49-F238E27FC236}">
                <a16:creationId xmlns:a16="http://schemas.microsoft.com/office/drawing/2014/main" id="{C43E6CD3-8AB6-C840-93F6-7B87361619D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72132" y="268868"/>
            <a:ext cx="4869309" cy="2738987"/>
          </a:xfrm>
          <a:prstGeom prst="rect">
            <a:avLst/>
          </a:prstGeom>
        </p:spPr>
      </p:pic>
      <p:sp>
        <p:nvSpPr>
          <p:cNvPr id="7" name="TextBox 6">
            <a:extLst>
              <a:ext uri="{FF2B5EF4-FFF2-40B4-BE49-F238E27FC236}">
                <a16:creationId xmlns:a16="http://schemas.microsoft.com/office/drawing/2014/main" id="{D1BBC260-F396-164E-BCD0-C88D9BCE29C5}"/>
              </a:ext>
            </a:extLst>
          </p:cNvPr>
          <p:cNvSpPr txBox="1"/>
          <p:nvPr/>
        </p:nvSpPr>
        <p:spPr>
          <a:xfrm>
            <a:off x="463705" y="3842085"/>
            <a:ext cx="8487790" cy="1077218"/>
          </a:xfrm>
          <a:prstGeom prst="rect">
            <a:avLst/>
          </a:prstGeom>
          <a:noFill/>
        </p:spPr>
        <p:txBody>
          <a:bodyPr wrap="square" rtlCol="0">
            <a:spAutoFit/>
          </a:bodyPr>
          <a:lstStyle/>
          <a:p>
            <a:r>
              <a:rPr lang="en-AU" sz="3200" dirty="0">
                <a:solidFill>
                  <a:schemeClr val="accent3"/>
                </a:solidFill>
                <a:latin typeface="+mj-lt"/>
              </a:rPr>
              <a:t>Get help from other teams to find as many answers to your “how can we” question.</a:t>
            </a:r>
          </a:p>
        </p:txBody>
      </p:sp>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786170" cy="1323439"/>
          </a:xfrm>
          <a:prstGeom prst="rect">
            <a:avLst/>
          </a:prstGeom>
          <a:noFill/>
        </p:spPr>
        <p:txBody>
          <a:bodyPr wrap="square" rtlCol="0">
            <a:spAutoFit/>
          </a:bodyPr>
          <a:lstStyle/>
          <a:p>
            <a:pPr lvl="0" defTabSz="914400"/>
            <a:r>
              <a:rPr lang="en-AU" sz="8000" kern="0" dirty="0"/>
              <a:t>Action</a:t>
            </a:r>
          </a:p>
        </p:txBody>
      </p:sp>
      <p:sp>
        <p:nvSpPr>
          <p:cNvPr id="8" name="Freeform 7">
            <a:extLst>
              <a:ext uri="{FF2B5EF4-FFF2-40B4-BE49-F238E27FC236}">
                <a16:creationId xmlns:a16="http://schemas.microsoft.com/office/drawing/2014/main" id="{80CB2A2C-BE33-A54A-958D-ABFF43EAEB6B}"/>
              </a:ext>
              <a:ext uri="{C183D7F6-B498-43B3-948B-1728B52AA6E4}">
                <adec:decorative xmlns:adec="http://schemas.microsoft.com/office/drawing/2017/decorative" val="1"/>
              </a:ext>
            </a:extLst>
          </p:cNvPr>
          <p:cNvSpPr/>
          <p:nvPr/>
        </p:nvSpPr>
        <p:spPr bwMode="auto">
          <a:xfrm>
            <a:off x="6545730" y="1"/>
            <a:ext cx="5646270" cy="882547"/>
          </a:xfrm>
          <a:custGeom>
            <a:avLst/>
            <a:gdLst>
              <a:gd name="connsiteX0" fmla="*/ 0 w 5646270"/>
              <a:gd name="connsiteY0" fmla="*/ 0 h 882547"/>
              <a:gd name="connsiteX1" fmla="*/ 5646270 w 5646270"/>
              <a:gd name="connsiteY1" fmla="*/ 0 h 882547"/>
              <a:gd name="connsiteX2" fmla="*/ 5646270 w 5646270"/>
              <a:gd name="connsiteY2" fmla="*/ 181078 h 882547"/>
              <a:gd name="connsiteX3" fmla="*/ 5607894 w 5646270"/>
              <a:gd name="connsiteY3" fmla="*/ 205915 h 882547"/>
              <a:gd name="connsiteX4" fmla="*/ 2961056 w 5646270"/>
              <a:gd name="connsiteY4" fmla="*/ 882547 h 882547"/>
              <a:gd name="connsiteX5" fmla="*/ 18723 w 5646270"/>
              <a:gd name="connsiteY5" fmla="*/ 14669 h 88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6270" h="882547">
                <a:moveTo>
                  <a:pt x="0" y="0"/>
                </a:moveTo>
                <a:lnTo>
                  <a:pt x="5646270" y="0"/>
                </a:lnTo>
                <a:lnTo>
                  <a:pt x="5646270" y="181078"/>
                </a:lnTo>
                <a:lnTo>
                  <a:pt x="5607894" y="205915"/>
                </a:lnTo>
                <a:cubicBezTo>
                  <a:pt x="4888613" y="628621"/>
                  <a:pt x="3966477" y="882547"/>
                  <a:pt x="2961056" y="882547"/>
                </a:cubicBezTo>
                <a:cubicBezTo>
                  <a:pt x="1812004" y="882547"/>
                  <a:pt x="771732" y="550889"/>
                  <a:pt x="18723" y="1466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93159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6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724A104-12E9-8748-B96B-DF3E7256DF03}"/>
              </a:ext>
            </a:extLst>
          </p:cNvPr>
          <p:cNvSpPr txBox="1"/>
          <p:nvPr/>
        </p:nvSpPr>
        <p:spPr>
          <a:xfrm>
            <a:off x="405830" y="2606157"/>
            <a:ext cx="11334013" cy="2308324"/>
          </a:xfrm>
          <a:prstGeom prst="rect">
            <a:avLst/>
          </a:prstGeom>
          <a:noFill/>
        </p:spPr>
        <p:txBody>
          <a:bodyPr wrap="square" rtlCol="0">
            <a:spAutoFit/>
          </a:bodyPr>
          <a:lstStyle/>
          <a:p>
            <a:r>
              <a:rPr lang="en-AU" sz="8000" dirty="0"/>
              <a:t>Quiet ideation</a:t>
            </a:r>
          </a:p>
          <a:p>
            <a:pPr lvl="0"/>
            <a:br>
              <a:rPr lang="en-AU" sz="3200" dirty="0">
                <a:solidFill>
                  <a:srgbClr val="8661C5"/>
                </a:solidFill>
                <a:latin typeface="Segoe UI Semibold"/>
              </a:rPr>
            </a:br>
            <a:r>
              <a:rPr lang="en-AU" sz="3200" dirty="0">
                <a:solidFill>
                  <a:srgbClr val="8661C5"/>
                </a:solidFill>
                <a:latin typeface="Segoe UI Semibold"/>
              </a:rPr>
              <a:t>How many more answers can you think of on your own?</a:t>
            </a:r>
          </a:p>
        </p:txBody>
      </p:sp>
    </p:spTree>
    <p:extLst>
      <p:ext uri="{BB962C8B-B14F-4D97-AF65-F5344CB8AC3E}">
        <p14:creationId xmlns:p14="http://schemas.microsoft.com/office/powerpoint/2010/main" val="184891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8" descr="Three minute timer">
            <a:hlinkClick r:id="" action="ppaction://media"/>
            <a:extLst>
              <a:ext uri="{FF2B5EF4-FFF2-40B4-BE49-F238E27FC236}">
                <a16:creationId xmlns:a16="http://schemas.microsoft.com/office/drawing/2014/main" id="{88281580-35AD-4448-9C55-FB8BC274C22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72132" y="268868"/>
            <a:ext cx="4869309" cy="2738987"/>
          </a:xfrm>
          <a:prstGeom prst="rect">
            <a:avLst/>
          </a:prstGeom>
        </p:spPr>
      </p:pic>
      <p:sp>
        <p:nvSpPr>
          <p:cNvPr id="7" name="TextBox 6">
            <a:extLst>
              <a:ext uri="{FF2B5EF4-FFF2-40B4-BE49-F238E27FC236}">
                <a16:creationId xmlns:a16="http://schemas.microsoft.com/office/drawing/2014/main" id="{D1BBC260-F396-164E-BCD0-C88D9BCE29C5}"/>
              </a:ext>
            </a:extLst>
          </p:cNvPr>
          <p:cNvSpPr txBox="1"/>
          <p:nvPr/>
        </p:nvSpPr>
        <p:spPr>
          <a:xfrm>
            <a:off x="463705" y="3842085"/>
            <a:ext cx="7402824" cy="1569660"/>
          </a:xfrm>
          <a:prstGeom prst="rect">
            <a:avLst/>
          </a:prstGeom>
          <a:noFill/>
        </p:spPr>
        <p:txBody>
          <a:bodyPr wrap="square" rtlCol="0">
            <a:spAutoFit/>
          </a:bodyPr>
          <a:lstStyle/>
          <a:p>
            <a:r>
              <a:rPr lang="en-AU" sz="3200" dirty="0">
                <a:solidFill>
                  <a:schemeClr val="accent3"/>
                </a:solidFill>
                <a:latin typeface="+mj-lt"/>
              </a:rPr>
              <a:t>Work quietly, and alone, to see what other ideas you can come up with. Then, share them with your team.</a:t>
            </a:r>
          </a:p>
        </p:txBody>
      </p:sp>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786170" cy="1323439"/>
          </a:xfrm>
          <a:prstGeom prst="rect">
            <a:avLst/>
          </a:prstGeom>
          <a:noFill/>
        </p:spPr>
        <p:txBody>
          <a:bodyPr wrap="square" rtlCol="0">
            <a:spAutoFit/>
          </a:bodyPr>
          <a:lstStyle/>
          <a:p>
            <a:pPr lvl="0" defTabSz="914400"/>
            <a:r>
              <a:rPr lang="en-AU" sz="8000" kern="0" dirty="0"/>
              <a:t>Action</a:t>
            </a:r>
          </a:p>
        </p:txBody>
      </p:sp>
      <p:sp>
        <p:nvSpPr>
          <p:cNvPr id="8" name="Freeform 7">
            <a:extLst>
              <a:ext uri="{FF2B5EF4-FFF2-40B4-BE49-F238E27FC236}">
                <a16:creationId xmlns:a16="http://schemas.microsoft.com/office/drawing/2014/main" id="{80CB2A2C-BE33-A54A-958D-ABFF43EAEB6B}"/>
              </a:ext>
              <a:ext uri="{C183D7F6-B498-43B3-948B-1728B52AA6E4}">
                <adec:decorative xmlns:adec="http://schemas.microsoft.com/office/drawing/2017/decorative" val="1"/>
              </a:ext>
            </a:extLst>
          </p:cNvPr>
          <p:cNvSpPr/>
          <p:nvPr/>
        </p:nvSpPr>
        <p:spPr bwMode="auto">
          <a:xfrm>
            <a:off x="6545730" y="1"/>
            <a:ext cx="5646270" cy="882547"/>
          </a:xfrm>
          <a:custGeom>
            <a:avLst/>
            <a:gdLst>
              <a:gd name="connsiteX0" fmla="*/ 0 w 5646270"/>
              <a:gd name="connsiteY0" fmla="*/ 0 h 882547"/>
              <a:gd name="connsiteX1" fmla="*/ 5646270 w 5646270"/>
              <a:gd name="connsiteY1" fmla="*/ 0 h 882547"/>
              <a:gd name="connsiteX2" fmla="*/ 5646270 w 5646270"/>
              <a:gd name="connsiteY2" fmla="*/ 181078 h 882547"/>
              <a:gd name="connsiteX3" fmla="*/ 5607894 w 5646270"/>
              <a:gd name="connsiteY3" fmla="*/ 205915 h 882547"/>
              <a:gd name="connsiteX4" fmla="*/ 2961056 w 5646270"/>
              <a:gd name="connsiteY4" fmla="*/ 882547 h 882547"/>
              <a:gd name="connsiteX5" fmla="*/ 18723 w 5646270"/>
              <a:gd name="connsiteY5" fmla="*/ 14669 h 88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6270" h="882547">
                <a:moveTo>
                  <a:pt x="0" y="0"/>
                </a:moveTo>
                <a:lnTo>
                  <a:pt x="5646270" y="0"/>
                </a:lnTo>
                <a:lnTo>
                  <a:pt x="5646270" y="181078"/>
                </a:lnTo>
                <a:lnTo>
                  <a:pt x="5607894" y="205915"/>
                </a:lnTo>
                <a:cubicBezTo>
                  <a:pt x="4888613" y="628621"/>
                  <a:pt x="3966477" y="882547"/>
                  <a:pt x="2961056" y="882547"/>
                </a:cubicBezTo>
                <a:cubicBezTo>
                  <a:pt x="1812004" y="882547"/>
                  <a:pt x="771732" y="550889"/>
                  <a:pt x="18723" y="1466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65961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8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FBC5AF-D3FE-4096-BBE2-6F13C05336EE}"/>
              </a:ext>
            </a:extLst>
          </p:cNvPr>
          <p:cNvSpPr txBox="1"/>
          <p:nvPr/>
        </p:nvSpPr>
        <p:spPr>
          <a:xfrm>
            <a:off x="463705" y="3065054"/>
            <a:ext cx="9639945" cy="400110"/>
          </a:xfrm>
          <a:prstGeom prst="rect">
            <a:avLst/>
          </a:prstGeom>
          <a:noFill/>
        </p:spPr>
        <p:txBody>
          <a:bodyPr wrap="square" rtlCol="0">
            <a:spAutoFit/>
          </a:bodyPr>
          <a:lstStyle/>
          <a:p>
            <a:r>
              <a:rPr lang="en-GB" sz="2000" dirty="0">
                <a:solidFill>
                  <a:schemeClr val="accent3"/>
                </a:solidFill>
                <a:latin typeface="+mj-lt"/>
              </a:rPr>
              <a:t>[The goal is to think of an idea that makes the world a better place.]</a:t>
            </a:r>
          </a:p>
        </p:txBody>
      </p:sp>
      <p:sp>
        <p:nvSpPr>
          <p:cNvPr id="6" name="TextBox 5">
            <a:extLst>
              <a:ext uri="{FF2B5EF4-FFF2-40B4-BE49-F238E27FC236}">
                <a16:creationId xmlns:a16="http://schemas.microsoft.com/office/drawing/2014/main" id="{5F1A367E-9DDB-4990-AD77-43311E147CCB}"/>
              </a:ext>
            </a:extLst>
          </p:cNvPr>
          <p:cNvSpPr txBox="1"/>
          <p:nvPr/>
        </p:nvSpPr>
        <p:spPr>
          <a:xfrm>
            <a:off x="405830" y="1496226"/>
            <a:ext cx="11334013" cy="1200329"/>
          </a:xfrm>
          <a:prstGeom prst="rect">
            <a:avLst/>
          </a:prstGeom>
          <a:noFill/>
        </p:spPr>
        <p:txBody>
          <a:bodyPr wrap="square" rtlCol="0">
            <a:spAutoFit/>
          </a:bodyPr>
          <a:lstStyle/>
          <a:p>
            <a:pPr lvl="0"/>
            <a:r>
              <a:rPr lang="en-AU" sz="7200" dirty="0"/>
              <a:t>Make the world better</a:t>
            </a:r>
          </a:p>
        </p:txBody>
      </p:sp>
    </p:spTree>
    <p:extLst>
      <p:ext uri="{BB962C8B-B14F-4D97-AF65-F5344CB8AC3E}">
        <p14:creationId xmlns:p14="http://schemas.microsoft.com/office/powerpoint/2010/main" val="202922566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2D496-0C99-4A2B-9292-F02AC0ECA79A}"/>
              </a:ext>
            </a:extLst>
          </p:cNvPr>
          <p:cNvSpPr txBox="1"/>
          <p:nvPr/>
        </p:nvSpPr>
        <p:spPr>
          <a:xfrm>
            <a:off x="522783" y="1238149"/>
            <a:ext cx="2324589" cy="1661993"/>
          </a:xfrm>
          <a:prstGeom prst="rect">
            <a:avLst/>
          </a:prstGeom>
          <a:noFill/>
        </p:spPr>
        <p:txBody>
          <a:bodyPr wrap="square" rtlCol="0">
            <a:spAutoFit/>
          </a:bodyPr>
          <a:lstStyle/>
          <a:p>
            <a:r>
              <a:rPr lang="en-AU" sz="5400" b="1" dirty="0">
                <a:solidFill>
                  <a:schemeClr val="bg1">
                    <a:lumMod val="85000"/>
                  </a:schemeClr>
                </a:solidFill>
                <a:latin typeface="Segoe UI Semibold"/>
              </a:rPr>
              <a:t>1.</a:t>
            </a:r>
          </a:p>
          <a:p>
            <a:r>
              <a:rPr lang="en-AU" sz="2400" dirty="0">
                <a:solidFill>
                  <a:schemeClr val="bg1">
                    <a:lumMod val="85000"/>
                  </a:schemeClr>
                </a:solidFill>
              </a:rPr>
              <a:t>Find a problem</a:t>
            </a:r>
            <a:br>
              <a:rPr lang="en-AU" sz="2400" dirty="0">
                <a:solidFill>
                  <a:schemeClr val="bg1">
                    <a:lumMod val="85000"/>
                  </a:schemeClr>
                </a:solidFill>
              </a:rPr>
            </a:br>
            <a:r>
              <a:rPr lang="en-AU" sz="2400" dirty="0">
                <a:solidFill>
                  <a:schemeClr val="bg1">
                    <a:lumMod val="85000"/>
                  </a:schemeClr>
                </a:solidFill>
              </a:rPr>
              <a:t>to solve</a:t>
            </a:r>
          </a:p>
        </p:txBody>
      </p:sp>
      <p:sp>
        <p:nvSpPr>
          <p:cNvPr id="5" name="TextBox 4">
            <a:extLst>
              <a:ext uri="{FF2B5EF4-FFF2-40B4-BE49-F238E27FC236}">
                <a16:creationId xmlns:a16="http://schemas.microsoft.com/office/drawing/2014/main" id="{BCFF96A9-96E1-48CE-9CFC-3E706F62EB87}"/>
              </a:ext>
            </a:extLst>
          </p:cNvPr>
          <p:cNvSpPr txBox="1"/>
          <p:nvPr/>
        </p:nvSpPr>
        <p:spPr>
          <a:xfrm>
            <a:off x="3840219" y="1238149"/>
            <a:ext cx="2206505" cy="1661993"/>
          </a:xfrm>
          <a:prstGeom prst="rect">
            <a:avLst/>
          </a:prstGeom>
          <a:noFill/>
        </p:spPr>
        <p:txBody>
          <a:bodyPr wrap="square" rtlCol="0">
            <a:spAutoFit/>
          </a:bodyPr>
          <a:lstStyle/>
          <a:p>
            <a:r>
              <a:rPr lang="en-AU" sz="5400" b="1" dirty="0">
                <a:solidFill>
                  <a:schemeClr val="bg1">
                    <a:lumMod val="85000"/>
                  </a:schemeClr>
                </a:solidFill>
                <a:latin typeface="Segoe UI Semibold"/>
              </a:rPr>
              <a:t>2.</a:t>
            </a:r>
          </a:p>
          <a:p>
            <a:r>
              <a:rPr lang="en-AU" sz="2400" dirty="0">
                <a:solidFill>
                  <a:schemeClr val="bg1">
                    <a:lumMod val="85000"/>
                  </a:schemeClr>
                </a:solidFill>
              </a:rPr>
              <a:t>Understand the problem</a:t>
            </a:r>
          </a:p>
        </p:txBody>
      </p:sp>
      <p:sp>
        <p:nvSpPr>
          <p:cNvPr id="6" name="TextBox 5">
            <a:extLst>
              <a:ext uri="{FF2B5EF4-FFF2-40B4-BE49-F238E27FC236}">
                <a16:creationId xmlns:a16="http://schemas.microsoft.com/office/drawing/2014/main" id="{226E69AD-2AD3-460F-BCD3-08D89CFC95C4}"/>
              </a:ext>
            </a:extLst>
          </p:cNvPr>
          <p:cNvSpPr txBox="1"/>
          <p:nvPr/>
        </p:nvSpPr>
        <p:spPr>
          <a:xfrm>
            <a:off x="7266566" y="1238149"/>
            <a:ext cx="2206505" cy="1661993"/>
          </a:xfrm>
          <a:prstGeom prst="rect">
            <a:avLst/>
          </a:prstGeom>
          <a:noFill/>
        </p:spPr>
        <p:txBody>
          <a:bodyPr wrap="square" rtlCol="0">
            <a:spAutoFit/>
          </a:bodyPr>
          <a:lstStyle/>
          <a:p>
            <a:r>
              <a:rPr lang="en-AU" sz="5400" b="1" dirty="0">
                <a:solidFill>
                  <a:schemeClr val="bg1">
                    <a:lumMod val="85000"/>
                  </a:schemeClr>
                </a:solidFill>
                <a:latin typeface="Segoe UI Semibold"/>
              </a:rPr>
              <a:t>3.</a:t>
            </a:r>
          </a:p>
          <a:p>
            <a:r>
              <a:rPr lang="en-AU" sz="2400" dirty="0">
                <a:solidFill>
                  <a:schemeClr val="bg1">
                    <a:lumMod val="85000"/>
                  </a:schemeClr>
                </a:solidFill>
              </a:rPr>
              <a:t>Find possible solutions</a:t>
            </a:r>
          </a:p>
        </p:txBody>
      </p:sp>
      <p:sp>
        <p:nvSpPr>
          <p:cNvPr id="7" name="TextBox 6">
            <a:extLst>
              <a:ext uri="{FF2B5EF4-FFF2-40B4-BE49-F238E27FC236}">
                <a16:creationId xmlns:a16="http://schemas.microsoft.com/office/drawing/2014/main" id="{2674B680-1E72-4CDE-9B82-D2D34D2B8278}"/>
              </a:ext>
            </a:extLst>
          </p:cNvPr>
          <p:cNvSpPr txBox="1"/>
          <p:nvPr/>
        </p:nvSpPr>
        <p:spPr>
          <a:xfrm>
            <a:off x="2030837" y="3286067"/>
            <a:ext cx="2467982" cy="1661993"/>
          </a:xfrm>
          <a:prstGeom prst="rect">
            <a:avLst/>
          </a:prstGeom>
          <a:noFill/>
        </p:spPr>
        <p:txBody>
          <a:bodyPr wrap="square" rtlCol="0">
            <a:spAutoFit/>
          </a:bodyPr>
          <a:lstStyle/>
          <a:p>
            <a:r>
              <a:rPr lang="en-AU" sz="5400" b="1" dirty="0">
                <a:solidFill>
                  <a:srgbClr val="8661C5"/>
                </a:solidFill>
                <a:latin typeface="Segoe UI Semibold"/>
              </a:rPr>
              <a:t>4.</a:t>
            </a:r>
          </a:p>
          <a:p>
            <a:r>
              <a:rPr lang="en-AU" sz="2400" dirty="0">
                <a:latin typeface="+mj-lt"/>
              </a:rPr>
              <a:t>Select and build your ideas</a:t>
            </a:r>
            <a:endParaRPr lang="en-AU" sz="5400" dirty="0">
              <a:latin typeface="+mj-lt"/>
            </a:endParaRPr>
          </a:p>
        </p:txBody>
      </p:sp>
      <p:sp>
        <p:nvSpPr>
          <p:cNvPr id="26" name="TextBox 25">
            <a:extLst>
              <a:ext uri="{FF2B5EF4-FFF2-40B4-BE49-F238E27FC236}">
                <a16:creationId xmlns:a16="http://schemas.microsoft.com/office/drawing/2014/main" id="{66340095-4858-4406-84A5-259ED2C49771}"/>
              </a:ext>
            </a:extLst>
          </p:cNvPr>
          <p:cNvSpPr txBox="1"/>
          <p:nvPr/>
        </p:nvSpPr>
        <p:spPr>
          <a:xfrm>
            <a:off x="5282794" y="3292997"/>
            <a:ext cx="2884671" cy="2031325"/>
          </a:xfrm>
          <a:prstGeom prst="rect">
            <a:avLst/>
          </a:prstGeom>
          <a:noFill/>
        </p:spPr>
        <p:txBody>
          <a:bodyPr wrap="square" rtlCol="0">
            <a:spAutoFit/>
          </a:bodyPr>
          <a:lstStyle/>
          <a:p>
            <a:r>
              <a:rPr lang="en-AU" sz="5400" b="1" dirty="0">
                <a:solidFill>
                  <a:schemeClr val="bg1">
                    <a:lumMod val="85000"/>
                  </a:schemeClr>
                </a:solidFill>
                <a:latin typeface="Segoe UI Semibold"/>
              </a:rPr>
              <a:t>5.</a:t>
            </a:r>
          </a:p>
          <a:p>
            <a:r>
              <a:rPr lang="en-AU" sz="2400" dirty="0">
                <a:solidFill>
                  <a:schemeClr val="bg1">
                    <a:lumMod val="85000"/>
                  </a:schemeClr>
                </a:solidFill>
              </a:rPr>
              <a:t>Check the Microsoft AI Principles </a:t>
            </a:r>
            <a:br>
              <a:rPr lang="en-AU" sz="2400" dirty="0">
                <a:solidFill>
                  <a:schemeClr val="bg1">
                    <a:lumMod val="85000"/>
                  </a:schemeClr>
                </a:solidFill>
              </a:rPr>
            </a:br>
            <a:r>
              <a:rPr lang="en-AU" sz="2400" dirty="0">
                <a:solidFill>
                  <a:schemeClr val="bg1">
                    <a:lumMod val="85000"/>
                  </a:schemeClr>
                </a:solidFill>
              </a:rPr>
              <a:t>and Ethics</a:t>
            </a:r>
          </a:p>
        </p:txBody>
      </p:sp>
      <p:sp>
        <p:nvSpPr>
          <p:cNvPr id="28" name="TextBox 27">
            <a:extLst>
              <a:ext uri="{FF2B5EF4-FFF2-40B4-BE49-F238E27FC236}">
                <a16:creationId xmlns:a16="http://schemas.microsoft.com/office/drawing/2014/main" id="{65A49505-3BC1-4BCE-A88E-D226393888AA}"/>
              </a:ext>
            </a:extLst>
          </p:cNvPr>
          <p:cNvSpPr txBox="1"/>
          <p:nvPr/>
        </p:nvSpPr>
        <p:spPr>
          <a:xfrm>
            <a:off x="8709139" y="3286067"/>
            <a:ext cx="2206505" cy="1661993"/>
          </a:xfrm>
          <a:prstGeom prst="rect">
            <a:avLst/>
          </a:prstGeom>
          <a:noFill/>
        </p:spPr>
        <p:txBody>
          <a:bodyPr wrap="square" rtlCol="0">
            <a:spAutoFit/>
          </a:bodyPr>
          <a:lstStyle/>
          <a:p>
            <a:r>
              <a:rPr lang="en-AU" sz="5400" b="1" dirty="0">
                <a:solidFill>
                  <a:schemeClr val="bg1">
                    <a:lumMod val="85000"/>
                  </a:schemeClr>
                </a:solidFill>
                <a:latin typeface="Segoe UI Semibold"/>
              </a:rPr>
              <a:t>6.</a:t>
            </a:r>
          </a:p>
          <a:p>
            <a:r>
              <a:rPr lang="en-AU" sz="2400" dirty="0">
                <a:solidFill>
                  <a:schemeClr val="bg1">
                    <a:lumMod val="85000"/>
                  </a:schemeClr>
                </a:solidFill>
              </a:rPr>
              <a:t>Submit your project</a:t>
            </a:r>
            <a:endParaRPr lang="en-AU" sz="5400" b="1" dirty="0">
              <a:solidFill>
                <a:schemeClr val="bg1">
                  <a:lumMod val="85000"/>
                </a:schemeClr>
              </a:solidFill>
              <a:latin typeface="+mj-lt"/>
            </a:endParaRPr>
          </a:p>
        </p:txBody>
      </p:sp>
      <p:cxnSp>
        <p:nvCxnSpPr>
          <p:cNvPr id="30" name="Straight Connector 29">
            <a:extLst>
              <a:ext uri="{FF2B5EF4-FFF2-40B4-BE49-F238E27FC236}">
                <a16:creationId xmlns:a16="http://schemas.microsoft.com/office/drawing/2014/main" id="{5E4ECB26-ED2D-42C0-85F1-8C0C470FBC01}"/>
              </a:ext>
              <a:ext uri="{C183D7F6-B498-43B3-948B-1728B52AA6E4}">
                <adec:decorative xmlns:adec="http://schemas.microsoft.com/office/drawing/2017/decorative" val="1"/>
              </a:ext>
            </a:extLst>
          </p:cNvPr>
          <p:cNvCxnSpPr>
            <a:cxnSpLocks/>
          </p:cNvCxnSpPr>
          <p:nvPr/>
        </p:nvCxnSpPr>
        <p:spPr>
          <a:xfrm>
            <a:off x="1247491" y="1909940"/>
            <a:ext cx="2467982"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DF933A4-1293-4CD5-9257-7988C8270267}"/>
              </a:ext>
              <a:ext uri="{C183D7F6-B498-43B3-948B-1728B52AA6E4}">
                <adec:decorative xmlns:adec="http://schemas.microsoft.com/office/drawing/2017/decorative" val="1"/>
              </a:ext>
            </a:extLst>
          </p:cNvPr>
          <p:cNvCxnSpPr>
            <a:cxnSpLocks/>
          </p:cNvCxnSpPr>
          <p:nvPr/>
        </p:nvCxnSpPr>
        <p:spPr>
          <a:xfrm>
            <a:off x="4604150" y="1909940"/>
            <a:ext cx="2467982"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A0A3118-396E-42C7-873B-2ACFAF1941D6}"/>
              </a:ext>
              <a:ext uri="{C183D7F6-B498-43B3-948B-1728B52AA6E4}">
                <adec:decorative xmlns:adec="http://schemas.microsoft.com/office/drawing/2017/decorative" val="1"/>
              </a:ext>
            </a:extLst>
          </p:cNvPr>
          <p:cNvCxnSpPr>
            <a:cxnSpLocks/>
          </p:cNvCxnSpPr>
          <p:nvPr/>
        </p:nvCxnSpPr>
        <p:spPr>
          <a:xfrm>
            <a:off x="8007106" y="1909940"/>
            <a:ext cx="4184894" cy="0"/>
          </a:xfrm>
          <a:prstGeom prst="line">
            <a:avLst/>
          </a:prstGeom>
          <a:ln w="3810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775CBE0-182B-46EF-AB11-F71AB98B6903}"/>
              </a:ext>
              <a:ext uri="{C183D7F6-B498-43B3-948B-1728B52AA6E4}">
                <adec:decorative xmlns:adec="http://schemas.microsoft.com/office/drawing/2017/decorative" val="1"/>
              </a:ext>
            </a:extLst>
          </p:cNvPr>
          <p:cNvCxnSpPr>
            <a:cxnSpLocks/>
          </p:cNvCxnSpPr>
          <p:nvPr/>
        </p:nvCxnSpPr>
        <p:spPr>
          <a:xfrm>
            <a:off x="2847372" y="3957141"/>
            <a:ext cx="2310675"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7FD32C-B8AC-4A0A-8377-91E284F8C1FD}"/>
              </a:ext>
              <a:ext uri="{C183D7F6-B498-43B3-948B-1728B52AA6E4}">
                <adec:decorative xmlns:adec="http://schemas.microsoft.com/office/drawing/2017/decorative" val="1"/>
              </a:ext>
            </a:extLst>
          </p:cNvPr>
          <p:cNvCxnSpPr>
            <a:cxnSpLocks/>
          </p:cNvCxnSpPr>
          <p:nvPr/>
        </p:nvCxnSpPr>
        <p:spPr>
          <a:xfrm>
            <a:off x="6046724" y="3957141"/>
            <a:ext cx="2467982"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4A14F6B-5E43-4723-BA8E-1A6B4FE69E4E}"/>
              </a:ext>
              <a:ext uri="{C183D7F6-B498-43B3-948B-1728B52AA6E4}">
                <adec:decorative xmlns:adec="http://schemas.microsoft.com/office/drawing/2017/decorative" val="1"/>
              </a:ext>
            </a:extLst>
          </p:cNvPr>
          <p:cNvCxnSpPr>
            <a:cxnSpLocks/>
          </p:cNvCxnSpPr>
          <p:nvPr/>
        </p:nvCxnSpPr>
        <p:spPr>
          <a:xfrm>
            <a:off x="0" y="3957141"/>
            <a:ext cx="1938001"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32769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5FF636-4772-AB4C-80B8-502E28C76095}"/>
              </a:ext>
              <a:ext uri="{C183D7F6-B498-43B3-948B-1728B52AA6E4}">
                <adec:decorative xmlns:adec="http://schemas.microsoft.com/office/drawing/2017/decorative" val="1"/>
              </a:ext>
            </a:extLst>
          </p:cNvPr>
          <p:cNvSpPr/>
          <p:nvPr/>
        </p:nvSpPr>
        <p:spPr bwMode="auto">
          <a:xfrm>
            <a:off x="676799" y="2500368"/>
            <a:ext cx="2478996" cy="8099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9724A104-12E9-8748-B96B-DF3E7256DF03}"/>
              </a:ext>
            </a:extLst>
          </p:cNvPr>
          <p:cNvSpPr txBox="1"/>
          <p:nvPr/>
        </p:nvSpPr>
        <p:spPr>
          <a:xfrm>
            <a:off x="584200" y="2500368"/>
            <a:ext cx="11511344" cy="2865400"/>
          </a:xfrm>
          <a:prstGeom prst="rect">
            <a:avLst/>
          </a:prstGeom>
          <a:noFill/>
        </p:spPr>
        <p:txBody>
          <a:bodyPr wrap="square" rtlCol="0">
            <a:spAutoFit/>
          </a:bodyPr>
          <a:lstStyle/>
          <a:p>
            <a:r>
              <a:rPr lang="en-AU" sz="4400" dirty="0">
                <a:latin typeface="+mj-lt"/>
              </a:rPr>
              <a:t> </a:t>
            </a:r>
            <a:r>
              <a:rPr lang="en-AU" sz="4400" dirty="0">
                <a:solidFill>
                  <a:schemeClr val="bg1"/>
                </a:solidFill>
                <a:latin typeface="+mj-lt"/>
              </a:rPr>
              <a:t>Check in</a:t>
            </a:r>
          </a:p>
          <a:p>
            <a:endParaRPr lang="en-AU" sz="2400" dirty="0">
              <a:latin typeface="+mj-lt"/>
            </a:endParaRPr>
          </a:p>
          <a:p>
            <a:pPr>
              <a:lnSpc>
                <a:spcPct val="85000"/>
              </a:lnSpc>
            </a:pPr>
            <a:r>
              <a:rPr lang="en-AU" sz="6600" dirty="0"/>
              <a:t>It’s time to pick </a:t>
            </a:r>
            <a:br>
              <a:rPr lang="en-AU" sz="6600" dirty="0"/>
            </a:br>
            <a:r>
              <a:rPr lang="en-AU" sz="6600" dirty="0"/>
              <a:t>your best ideas!</a:t>
            </a:r>
          </a:p>
        </p:txBody>
      </p:sp>
    </p:spTree>
    <p:extLst>
      <p:ext uri="{BB962C8B-B14F-4D97-AF65-F5344CB8AC3E}">
        <p14:creationId xmlns:p14="http://schemas.microsoft.com/office/powerpoint/2010/main" val="393430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FA5122-140F-4B32-8B10-AD0F9254854A}"/>
              </a:ext>
            </a:extLst>
          </p:cNvPr>
          <p:cNvSpPr txBox="1"/>
          <p:nvPr/>
        </p:nvSpPr>
        <p:spPr>
          <a:xfrm>
            <a:off x="3693318" y="3207123"/>
            <a:ext cx="4679156" cy="707886"/>
          </a:xfrm>
          <a:prstGeom prst="rect">
            <a:avLst/>
          </a:prstGeom>
          <a:noFill/>
        </p:spPr>
        <p:txBody>
          <a:bodyPr wrap="square" rtlCol="0">
            <a:spAutoFit/>
          </a:bodyPr>
          <a:lstStyle/>
          <a:p>
            <a:pPr algn="ctr"/>
            <a:r>
              <a:rPr lang="en-US" sz="2000" dirty="0">
                <a:solidFill>
                  <a:srgbClr val="FF0000"/>
                </a:solidFill>
              </a:rPr>
              <a:t>Ana </a:t>
            </a:r>
            <a:r>
              <a:rPr lang="en-US" sz="2000" dirty="0" err="1">
                <a:solidFill>
                  <a:srgbClr val="FF0000"/>
                </a:solidFill>
              </a:rPr>
              <a:t>Mofarrej</a:t>
            </a:r>
            <a:r>
              <a:rPr lang="en-US" sz="2000" dirty="0">
                <a:solidFill>
                  <a:srgbClr val="FF0000"/>
                </a:solidFill>
              </a:rPr>
              <a:t> video</a:t>
            </a:r>
          </a:p>
          <a:p>
            <a:pPr algn="ctr"/>
            <a:endParaRPr lang="en-US" sz="2000" dirty="0">
              <a:solidFill>
                <a:srgbClr val="FF0000"/>
              </a:solidFill>
            </a:endParaRPr>
          </a:p>
        </p:txBody>
      </p:sp>
      <p:pic>
        <p:nvPicPr>
          <p:cNvPr id="3" name="Online Media 2" descr="Working with your team, Leigh Cresswell, Director, Future Ready Skills&#10;">
            <a:hlinkClick r:id="" action="ppaction://media"/>
            <a:extLst>
              <a:ext uri="{FF2B5EF4-FFF2-40B4-BE49-F238E27FC236}">
                <a16:creationId xmlns:a16="http://schemas.microsoft.com/office/drawing/2014/main" id="{A877D2D7-754E-4E16-868A-E8E1738E9587}"/>
              </a:ext>
            </a:extLst>
          </p:cNvPr>
          <p:cNvPicPr>
            <a:picLocks noRot="1" noChangeAspect="1"/>
          </p:cNvPicPr>
          <p:nvPr>
            <a:videoFile r:link="rId1"/>
          </p:nvPr>
        </p:nvPicPr>
        <p:blipFill>
          <a:blip r:embed="rId4"/>
          <a:stretch>
            <a:fillRect/>
          </a:stretch>
        </p:blipFill>
        <p:spPr>
          <a:xfrm>
            <a:off x="362394" y="203847"/>
            <a:ext cx="11484037" cy="6459771"/>
          </a:xfrm>
          <a:prstGeom prst="rect">
            <a:avLst/>
          </a:prstGeom>
        </p:spPr>
      </p:pic>
    </p:spTree>
    <p:extLst>
      <p:ext uri="{BB962C8B-B14F-4D97-AF65-F5344CB8AC3E}">
        <p14:creationId xmlns:p14="http://schemas.microsoft.com/office/powerpoint/2010/main" val="279201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05E53-5201-B44C-A02F-5E30440E8548}"/>
              </a:ext>
            </a:extLst>
          </p:cNvPr>
          <p:cNvSpPr>
            <a:spLocks noGrp="1"/>
          </p:cNvSpPr>
          <p:nvPr>
            <p:ph type="title"/>
          </p:nvPr>
        </p:nvSpPr>
        <p:spPr/>
        <p:txBody>
          <a:bodyPr/>
          <a:lstStyle/>
          <a:p>
            <a:r>
              <a:rPr lang="en-US" dirty="0"/>
              <a:t>How to select your best ideas.</a:t>
            </a:r>
          </a:p>
        </p:txBody>
      </p:sp>
      <p:sp>
        <p:nvSpPr>
          <p:cNvPr id="6" name="TextBox 5">
            <a:extLst>
              <a:ext uri="{FF2B5EF4-FFF2-40B4-BE49-F238E27FC236}">
                <a16:creationId xmlns:a16="http://schemas.microsoft.com/office/drawing/2014/main" id="{90739EDD-A89A-164B-A8CD-E44E07AC53D4}"/>
              </a:ext>
            </a:extLst>
          </p:cNvPr>
          <p:cNvSpPr txBox="1"/>
          <p:nvPr/>
        </p:nvSpPr>
        <p:spPr>
          <a:xfrm>
            <a:off x="463705" y="1443841"/>
            <a:ext cx="10643566" cy="3677930"/>
          </a:xfrm>
          <a:prstGeom prst="rect">
            <a:avLst/>
          </a:prstGeom>
          <a:noFill/>
        </p:spPr>
        <p:txBody>
          <a:bodyPr wrap="square" rtlCol="0">
            <a:spAutoFit/>
          </a:bodyPr>
          <a:lstStyle/>
          <a:p>
            <a:pPr>
              <a:spcBef>
                <a:spcPts val="1200"/>
              </a:spcBef>
              <a:spcAft>
                <a:spcPts val="600"/>
              </a:spcAft>
            </a:pPr>
            <a:r>
              <a:rPr lang="en-AU" sz="2800" dirty="0">
                <a:solidFill>
                  <a:schemeClr val="accent3"/>
                </a:solidFill>
                <a:latin typeface="+mj-lt"/>
              </a:rPr>
              <a:t>Which ideas solve your “how can we” question the best?</a:t>
            </a:r>
          </a:p>
          <a:p>
            <a:pPr>
              <a:spcBef>
                <a:spcPts val="1200"/>
              </a:spcBef>
              <a:spcAft>
                <a:spcPts val="600"/>
              </a:spcAft>
            </a:pPr>
            <a:r>
              <a:rPr lang="en-AU" sz="2800" dirty="0">
                <a:solidFill>
                  <a:schemeClr val="accent3"/>
                </a:solidFill>
                <a:latin typeface="+mj-lt"/>
              </a:rPr>
              <a:t>Which ideas are ethical?</a:t>
            </a:r>
          </a:p>
          <a:p>
            <a:pPr>
              <a:spcBef>
                <a:spcPts val="1200"/>
              </a:spcBef>
              <a:spcAft>
                <a:spcPts val="600"/>
              </a:spcAft>
            </a:pPr>
            <a:r>
              <a:rPr lang="en-AU" sz="2800" dirty="0">
                <a:solidFill>
                  <a:schemeClr val="accent3"/>
                </a:solidFill>
                <a:latin typeface="+mj-lt"/>
              </a:rPr>
              <a:t>Which ideas could really happen?</a:t>
            </a:r>
          </a:p>
          <a:p>
            <a:pPr>
              <a:spcBef>
                <a:spcPts val="1200"/>
              </a:spcBef>
              <a:spcAft>
                <a:spcPts val="600"/>
              </a:spcAft>
            </a:pPr>
            <a:r>
              <a:rPr lang="en-AU" sz="2800" dirty="0">
                <a:solidFill>
                  <a:schemeClr val="accent3"/>
                </a:solidFill>
                <a:latin typeface="+mj-lt"/>
              </a:rPr>
              <a:t>Which ideas are you most excited about?</a:t>
            </a:r>
          </a:p>
          <a:p>
            <a:pPr>
              <a:spcBef>
                <a:spcPts val="1200"/>
              </a:spcBef>
              <a:spcAft>
                <a:spcPts val="600"/>
              </a:spcAft>
            </a:pPr>
            <a:endParaRPr lang="en-AU" sz="2800" dirty="0">
              <a:solidFill>
                <a:schemeClr val="accent3"/>
              </a:solidFill>
              <a:latin typeface="+mj-lt"/>
            </a:endParaRPr>
          </a:p>
          <a:p>
            <a:endParaRPr lang="en-AU" sz="2800" dirty="0">
              <a:solidFill>
                <a:schemeClr val="bg1"/>
              </a:solidFill>
              <a:latin typeface="+mj-lt"/>
            </a:endParaRPr>
          </a:p>
        </p:txBody>
      </p:sp>
    </p:spTree>
    <p:extLst>
      <p:ext uri="{BB962C8B-B14F-4D97-AF65-F5344CB8AC3E}">
        <p14:creationId xmlns:p14="http://schemas.microsoft.com/office/powerpoint/2010/main" val="348284812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8" descr="Seven minute timer">
            <a:hlinkClick r:id="" action="ppaction://media"/>
            <a:extLst>
              <a:ext uri="{FF2B5EF4-FFF2-40B4-BE49-F238E27FC236}">
                <a16:creationId xmlns:a16="http://schemas.microsoft.com/office/drawing/2014/main" id="{85F97439-B41F-6641-BF5F-EEFAE766319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72132" y="268868"/>
            <a:ext cx="4869309" cy="2738987"/>
          </a:xfrm>
          <a:prstGeom prst="rect">
            <a:avLst/>
          </a:prstGeom>
        </p:spPr>
      </p:pic>
      <p:sp>
        <p:nvSpPr>
          <p:cNvPr id="7" name="TextBox 6">
            <a:extLst>
              <a:ext uri="{FF2B5EF4-FFF2-40B4-BE49-F238E27FC236}">
                <a16:creationId xmlns:a16="http://schemas.microsoft.com/office/drawing/2014/main" id="{D1BBC260-F396-164E-BCD0-C88D9BCE29C5}"/>
              </a:ext>
            </a:extLst>
          </p:cNvPr>
          <p:cNvSpPr txBox="1"/>
          <p:nvPr/>
        </p:nvSpPr>
        <p:spPr>
          <a:xfrm>
            <a:off x="463705" y="3842085"/>
            <a:ext cx="8487790" cy="584775"/>
          </a:xfrm>
          <a:prstGeom prst="rect">
            <a:avLst/>
          </a:prstGeom>
          <a:noFill/>
        </p:spPr>
        <p:txBody>
          <a:bodyPr wrap="square" rtlCol="0">
            <a:spAutoFit/>
          </a:bodyPr>
          <a:lstStyle/>
          <a:p>
            <a:r>
              <a:rPr lang="en-AU" sz="3200" dirty="0">
                <a:solidFill>
                  <a:schemeClr val="accent3"/>
                </a:solidFill>
                <a:latin typeface="+mj-lt"/>
              </a:rPr>
              <a:t>Select your top 5 ideas.</a:t>
            </a:r>
          </a:p>
        </p:txBody>
      </p:sp>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786170" cy="1323439"/>
          </a:xfrm>
          <a:prstGeom prst="rect">
            <a:avLst/>
          </a:prstGeom>
          <a:noFill/>
        </p:spPr>
        <p:txBody>
          <a:bodyPr wrap="square" rtlCol="0">
            <a:spAutoFit/>
          </a:bodyPr>
          <a:lstStyle/>
          <a:p>
            <a:pPr lvl="0" defTabSz="914400"/>
            <a:r>
              <a:rPr lang="en-AU" sz="8000" kern="0" dirty="0"/>
              <a:t>Action</a:t>
            </a:r>
          </a:p>
        </p:txBody>
      </p:sp>
      <p:sp>
        <p:nvSpPr>
          <p:cNvPr id="8" name="Freeform 7">
            <a:extLst>
              <a:ext uri="{FF2B5EF4-FFF2-40B4-BE49-F238E27FC236}">
                <a16:creationId xmlns:a16="http://schemas.microsoft.com/office/drawing/2014/main" id="{80CB2A2C-BE33-A54A-958D-ABFF43EAEB6B}"/>
              </a:ext>
              <a:ext uri="{C183D7F6-B498-43B3-948B-1728B52AA6E4}">
                <adec:decorative xmlns:adec="http://schemas.microsoft.com/office/drawing/2017/decorative" val="1"/>
              </a:ext>
            </a:extLst>
          </p:cNvPr>
          <p:cNvSpPr/>
          <p:nvPr/>
        </p:nvSpPr>
        <p:spPr bwMode="auto">
          <a:xfrm>
            <a:off x="6545730" y="1"/>
            <a:ext cx="5646270" cy="882547"/>
          </a:xfrm>
          <a:custGeom>
            <a:avLst/>
            <a:gdLst>
              <a:gd name="connsiteX0" fmla="*/ 0 w 5646270"/>
              <a:gd name="connsiteY0" fmla="*/ 0 h 882547"/>
              <a:gd name="connsiteX1" fmla="*/ 5646270 w 5646270"/>
              <a:gd name="connsiteY1" fmla="*/ 0 h 882547"/>
              <a:gd name="connsiteX2" fmla="*/ 5646270 w 5646270"/>
              <a:gd name="connsiteY2" fmla="*/ 181078 h 882547"/>
              <a:gd name="connsiteX3" fmla="*/ 5607894 w 5646270"/>
              <a:gd name="connsiteY3" fmla="*/ 205915 h 882547"/>
              <a:gd name="connsiteX4" fmla="*/ 2961056 w 5646270"/>
              <a:gd name="connsiteY4" fmla="*/ 882547 h 882547"/>
              <a:gd name="connsiteX5" fmla="*/ 18723 w 5646270"/>
              <a:gd name="connsiteY5" fmla="*/ 14669 h 88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6270" h="882547">
                <a:moveTo>
                  <a:pt x="0" y="0"/>
                </a:moveTo>
                <a:lnTo>
                  <a:pt x="5646270" y="0"/>
                </a:lnTo>
                <a:lnTo>
                  <a:pt x="5646270" y="181078"/>
                </a:lnTo>
                <a:lnTo>
                  <a:pt x="5607894" y="205915"/>
                </a:lnTo>
                <a:cubicBezTo>
                  <a:pt x="4888613" y="628621"/>
                  <a:pt x="3966477" y="882547"/>
                  <a:pt x="2961056" y="882547"/>
                </a:cubicBezTo>
                <a:cubicBezTo>
                  <a:pt x="1812004" y="882547"/>
                  <a:pt x="771732" y="550889"/>
                  <a:pt x="18723" y="1466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3387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6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8" descr="Five minute timer">
            <a:hlinkClick r:id="" action="ppaction://media"/>
            <a:extLst>
              <a:ext uri="{FF2B5EF4-FFF2-40B4-BE49-F238E27FC236}">
                <a16:creationId xmlns:a16="http://schemas.microsoft.com/office/drawing/2014/main" id="{7F85D9AA-F095-3C4D-854C-A3A79E9C78B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72132" y="268868"/>
            <a:ext cx="4869309" cy="2738987"/>
          </a:xfrm>
          <a:prstGeom prst="rect">
            <a:avLst/>
          </a:prstGeom>
        </p:spPr>
      </p:pic>
      <p:sp>
        <p:nvSpPr>
          <p:cNvPr id="7" name="TextBox 6">
            <a:extLst>
              <a:ext uri="{FF2B5EF4-FFF2-40B4-BE49-F238E27FC236}">
                <a16:creationId xmlns:a16="http://schemas.microsoft.com/office/drawing/2014/main" id="{D1BBC260-F396-164E-BCD0-C88D9BCE29C5}"/>
              </a:ext>
            </a:extLst>
          </p:cNvPr>
          <p:cNvSpPr txBox="1"/>
          <p:nvPr/>
        </p:nvSpPr>
        <p:spPr>
          <a:xfrm>
            <a:off x="463705" y="3842085"/>
            <a:ext cx="5869860" cy="1077218"/>
          </a:xfrm>
          <a:prstGeom prst="rect">
            <a:avLst/>
          </a:prstGeom>
          <a:noFill/>
        </p:spPr>
        <p:txBody>
          <a:bodyPr wrap="square" rtlCol="0">
            <a:spAutoFit/>
          </a:bodyPr>
          <a:lstStyle/>
          <a:p>
            <a:r>
              <a:rPr lang="en-AU" sz="3200" dirty="0">
                <a:solidFill>
                  <a:schemeClr val="accent3"/>
                </a:solidFill>
                <a:latin typeface="+mj-lt"/>
              </a:rPr>
              <a:t>Choose the best idea out of your top 5 and give it a name.</a:t>
            </a:r>
          </a:p>
        </p:txBody>
      </p:sp>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786170" cy="1323439"/>
          </a:xfrm>
          <a:prstGeom prst="rect">
            <a:avLst/>
          </a:prstGeom>
          <a:noFill/>
        </p:spPr>
        <p:txBody>
          <a:bodyPr wrap="square" rtlCol="0">
            <a:spAutoFit/>
          </a:bodyPr>
          <a:lstStyle/>
          <a:p>
            <a:pPr lvl="0" defTabSz="914400"/>
            <a:r>
              <a:rPr lang="en-AU" sz="8000" kern="0" dirty="0"/>
              <a:t>Action</a:t>
            </a:r>
          </a:p>
        </p:txBody>
      </p:sp>
      <p:sp>
        <p:nvSpPr>
          <p:cNvPr id="8" name="Freeform 7">
            <a:extLst>
              <a:ext uri="{FF2B5EF4-FFF2-40B4-BE49-F238E27FC236}">
                <a16:creationId xmlns:a16="http://schemas.microsoft.com/office/drawing/2014/main" id="{80CB2A2C-BE33-A54A-958D-ABFF43EAEB6B}"/>
              </a:ext>
              <a:ext uri="{C183D7F6-B498-43B3-948B-1728B52AA6E4}">
                <adec:decorative xmlns:adec="http://schemas.microsoft.com/office/drawing/2017/decorative" val="1"/>
              </a:ext>
            </a:extLst>
          </p:cNvPr>
          <p:cNvSpPr/>
          <p:nvPr/>
        </p:nvSpPr>
        <p:spPr bwMode="auto">
          <a:xfrm>
            <a:off x="6545730" y="1"/>
            <a:ext cx="5646270" cy="882547"/>
          </a:xfrm>
          <a:custGeom>
            <a:avLst/>
            <a:gdLst>
              <a:gd name="connsiteX0" fmla="*/ 0 w 5646270"/>
              <a:gd name="connsiteY0" fmla="*/ 0 h 882547"/>
              <a:gd name="connsiteX1" fmla="*/ 5646270 w 5646270"/>
              <a:gd name="connsiteY1" fmla="*/ 0 h 882547"/>
              <a:gd name="connsiteX2" fmla="*/ 5646270 w 5646270"/>
              <a:gd name="connsiteY2" fmla="*/ 181078 h 882547"/>
              <a:gd name="connsiteX3" fmla="*/ 5607894 w 5646270"/>
              <a:gd name="connsiteY3" fmla="*/ 205915 h 882547"/>
              <a:gd name="connsiteX4" fmla="*/ 2961056 w 5646270"/>
              <a:gd name="connsiteY4" fmla="*/ 882547 h 882547"/>
              <a:gd name="connsiteX5" fmla="*/ 18723 w 5646270"/>
              <a:gd name="connsiteY5" fmla="*/ 14669 h 88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6270" h="882547">
                <a:moveTo>
                  <a:pt x="0" y="0"/>
                </a:moveTo>
                <a:lnTo>
                  <a:pt x="5646270" y="0"/>
                </a:lnTo>
                <a:lnTo>
                  <a:pt x="5646270" y="181078"/>
                </a:lnTo>
                <a:lnTo>
                  <a:pt x="5607894" y="205915"/>
                </a:lnTo>
                <a:cubicBezTo>
                  <a:pt x="4888613" y="628621"/>
                  <a:pt x="3966477" y="882547"/>
                  <a:pt x="2961056" y="882547"/>
                </a:cubicBezTo>
                <a:cubicBezTo>
                  <a:pt x="1812004" y="882547"/>
                  <a:pt x="771732" y="550889"/>
                  <a:pt x="18723" y="1466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923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9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724A104-12E9-8748-B96B-DF3E7256DF03}"/>
              </a:ext>
            </a:extLst>
          </p:cNvPr>
          <p:cNvSpPr txBox="1"/>
          <p:nvPr/>
        </p:nvSpPr>
        <p:spPr>
          <a:xfrm>
            <a:off x="405830" y="2606157"/>
            <a:ext cx="11334013" cy="1323439"/>
          </a:xfrm>
          <a:prstGeom prst="rect">
            <a:avLst/>
          </a:prstGeom>
          <a:noFill/>
        </p:spPr>
        <p:txBody>
          <a:bodyPr wrap="square" rtlCol="0">
            <a:spAutoFit/>
          </a:bodyPr>
          <a:lstStyle/>
          <a:p>
            <a:r>
              <a:rPr lang="en-AU" sz="8000" dirty="0"/>
              <a:t>Prototyping</a:t>
            </a:r>
          </a:p>
        </p:txBody>
      </p:sp>
    </p:spTree>
    <p:extLst>
      <p:ext uri="{BB962C8B-B14F-4D97-AF65-F5344CB8AC3E}">
        <p14:creationId xmlns:p14="http://schemas.microsoft.com/office/powerpoint/2010/main" val="4191504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05E53-5201-B44C-A02F-5E30440E8548}"/>
              </a:ext>
            </a:extLst>
          </p:cNvPr>
          <p:cNvSpPr>
            <a:spLocks noGrp="1"/>
          </p:cNvSpPr>
          <p:nvPr>
            <p:ph type="title"/>
          </p:nvPr>
        </p:nvSpPr>
        <p:spPr/>
        <p:txBody>
          <a:bodyPr/>
          <a:lstStyle/>
          <a:p>
            <a:r>
              <a:rPr lang="en-US" dirty="0"/>
              <a:t>The persona prototype.</a:t>
            </a:r>
          </a:p>
        </p:txBody>
      </p:sp>
      <p:sp>
        <p:nvSpPr>
          <p:cNvPr id="9" name="Rectangle 8">
            <a:extLst>
              <a:ext uri="{FF2B5EF4-FFF2-40B4-BE49-F238E27FC236}">
                <a16:creationId xmlns:a16="http://schemas.microsoft.com/office/drawing/2014/main" id="{F2766AF3-428D-1344-9A21-4CBE9F772D5D}"/>
              </a:ext>
            </a:extLst>
          </p:cNvPr>
          <p:cNvSpPr/>
          <p:nvPr/>
        </p:nvSpPr>
        <p:spPr bwMode="auto">
          <a:xfrm>
            <a:off x="1409700" y="1142999"/>
            <a:ext cx="9372600" cy="4329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800" dirty="0">
                <a:solidFill>
                  <a:schemeClr val="tx1"/>
                </a:solidFill>
                <a:ea typeface="Segoe UI" pitchFamily="34" charset="0"/>
                <a:cs typeface="Segoe UI" pitchFamily="34" charset="0"/>
              </a:rPr>
              <a:t>Grandpa Joe and Grandma Mary</a:t>
            </a:r>
          </a:p>
        </p:txBody>
      </p:sp>
      <p:pic>
        <p:nvPicPr>
          <p:cNvPr id="12" name="Picture 11" descr="Grandpa Joe and Grandma Mary">
            <a:extLst>
              <a:ext uri="{FF2B5EF4-FFF2-40B4-BE49-F238E27FC236}">
                <a16:creationId xmlns:a16="http://schemas.microsoft.com/office/drawing/2014/main" id="{8666E1B9-4126-2D41-8EA9-E0B915A2230E}"/>
              </a:ext>
            </a:extLst>
          </p:cNvPr>
          <p:cNvPicPr>
            <a:picLocks noChangeAspect="1"/>
          </p:cNvPicPr>
          <p:nvPr/>
        </p:nvPicPr>
        <p:blipFill>
          <a:blip r:embed="rId2"/>
          <a:stretch>
            <a:fillRect/>
          </a:stretch>
        </p:blipFill>
        <p:spPr>
          <a:xfrm>
            <a:off x="4667249" y="2156012"/>
            <a:ext cx="3172385" cy="3172385"/>
          </a:xfrm>
          <a:prstGeom prst="rect">
            <a:avLst/>
          </a:prstGeom>
        </p:spPr>
      </p:pic>
    </p:spTree>
    <p:extLst>
      <p:ext uri="{BB962C8B-B14F-4D97-AF65-F5344CB8AC3E}">
        <p14:creationId xmlns:p14="http://schemas.microsoft.com/office/powerpoint/2010/main" val="264168027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766AF3-428D-1344-9A21-4CBE9F772D5D}"/>
              </a:ext>
            </a:extLst>
          </p:cNvPr>
          <p:cNvSpPr/>
          <p:nvPr/>
        </p:nvSpPr>
        <p:spPr bwMode="auto">
          <a:xfrm>
            <a:off x="588263" y="1142999"/>
            <a:ext cx="11018520" cy="4329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GB" sz="2800" dirty="0">
                <a:solidFill>
                  <a:schemeClr val="tx1"/>
                </a:solidFill>
                <a:ea typeface="Segoe UI" pitchFamily="34" charset="0"/>
                <a:cs typeface="Segoe UI" pitchFamily="34" charset="0"/>
              </a:rPr>
              <a:t>Grandpa Joe and Grandma Mary live in a large town with plenty of friends and a large family. They like their independence but keep forgetting simple things like when to take their medicine, the names of people they know, grandchildren’s ages and birthdays, their shopping lists and a few other things. This is really embarrassing for them sometimes so can you help them?</a:t>
            </a:r>
          </a:p>
        </p:txBody>
      </p:sp>
      <p:sp>
        <p:nvSpPr>
          <p:cNvPr id="2" name="Title 1">
            <a:extLst>
              <a:ext uri="{FF2B5EF4-FFF2-40B4-BE49-F238E27FC236}">
                <a16:creationId xmlns:a16="http://schemas.microsoft.com/office/drawing/2014/main" id="{F0C05E53-5201-B44C-A02F-5E30440E8548}"/>
              </a:ext>
            </a:extLst>
          </p:cNvPr>
          <p:cNvSpPr>
            <a:spLocks noGrp="1"/>
          </p:cNvSpPr>
          <p:nvPr>
            <p:ph type="title"/>
          </p:nvPr>
        </p:nvSpPr>
        <p:spPr/>
        <p:txBody>
          <a:bodyPr/>
          <a:lstStyle/>
          <a:p>
            <a:r>
              <a:rPr lang="en-US" sz="2800" dirty="0"/>
              <a:t>The Problem</a:t>
            </a:r>
          </a:p>
        </p:txBody>
      </p:sp>
      <p:pic>
        <p:nvPicPr>
          <p:cNvPr id="12" name="Picture 11" descr="Grandpa Joe and Grandma Mary">
            <a:extLst>
              <a:ext uri="{FF2B5EF4-FFF2-40B4-BE49-F238E27FC236}">
                <a16:creationId xmlns:a16="http://schemas.microsoft.com/office/drawing/2014/main" id="{8666E1B9-4126-2D41-8EA9-E0B915A2230E}"/>
              </a:ext>
            </a:extLst>
          </p:cNvPr>
          <p:cNvPicPr>
            <a:picLocks noChangeAspect="1"/>
          </p:cNvPicPr>
          <p:nvPr/>
        </p:nvPicPr>
        <p:blipFill>
          <a:blip r:embed="rId2"/>
          <a:stretch>
            <a:fillRect/>
          </a:stretch>
        </p:blipFill>
        <p:spPr>
          <a:xfrm>
            <a:off x="1628214" y="3913094"/>
            <a:ext cx="1428750" cy="1428750"/>
          </a:xfrm>
          <a:prstGeom prst="rect">
            <a:avLst/>
          </a:prstGeom>
        </p:spPr>
      </p:pic>
    </p:spTree>
    <p:extLst>
      <p:ext uri="{BB962C8B-B14F-4D97-AF65-F5344CB8AC3E}">
        <p14:creationId xmlns:p14="http://schemas.microsoft.com/office/powerpoint/2010/main" val="188133642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766AF3-428D-1344-9A21-4CBE9F772D5D}"/>
              </a:ext>
            </a:extLst>
          </p:cNvPr>
          <p:cNvSpPr/>
          <p:nvPr/>
        </p:nvSpPr>
        <p:spPr bwMode="auto">
          <a:xfrm>
            <a:off x="588262" y="1142999"/>
            <a:ext cx="11245149" cy="45854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GB" sz="2800" dirty="0">
                <a:solidFill>
                  <a:schemeClr val="tx1"/>
                </a:solidFill>
                <a:ea typeface="Segoe UI" pitchFamily="34" charset="0"/>
                <a:cs typeface="Segoe UI" pitchFamily="34" charset="0"/>
              </a:rPr>
              <a:t>Meet Bobby. Bobby is a virtual ‘Grandson’ created to help Joe and Mary overcome some of the problems they face. With Bobby they can use the camera on their phone to point at a face and it will tell them who they are and will remind them not only to take their pills, but also when they need to go to the doctor to get more.  As Joe and Mary have difficulty using the tiny keyboard on their phone Bobby has big colourful icons and can even be voice activated by either Joe or Mary. </a:t>
            </a:r>
          </a:p>
        </p:txBody>
      </p:sp>
      <p:sp>
        <p:nvSpPr>
          <p:cNvPr id="2" name="Title 1">
            <a:extLst>
              <a:ext uri="{FF2B5EF4-FFF2-40B4-BE49-F238E27FC236}">
                <a16:creationId xmlns:a16="http://schemas.microsoft.com/office/drawing/2014/main" id="{F0C05E53-5201-B44C-A02F-5E30440E8548}"/>
              </a:ext>
            </a:extLst>
          </p:cNvPr>
          <p:cNvSpPr>
            <a:spLocks noGrp="1"/>
          </p:cNvSpPr>
          <p:nvPr>
            <p:ph type="title"/>
          </p:nvPr>
        </p:nvSpPr>
        <p:spPr/>
        <p:txBody>
          <a:bodyPr/>
          <a:lstStyle/>
          <a:p>
            <a:r>
              <a:rPr lang="en-US" sz="2800" dirty="0"/>
              <a:t>One Possible Solution</a:t>
            </a:r>
          </a:p>
        </p:txBody>
      </p:sp>
      <p:pic>
        <p:nvPicPr>
          <p:cNvPr id="4" name="Picture 3" descr="Bobby">
            <a:extLst>
              <a:ext uri="{FF2B5EF4-FFF2-40B4-BE49-F238E27FC236}">
                <a16:creationId xmlns:a16="http://schemas.microsoft.com/office/drawing/2014/main" id="{4BE8C663-C169-3143-BD29-E41E8830B427}"/>
              </a:ext>
            </a:extLst>
          </p:cNvPr>
          <p:cNvPicPr>
            <a:picLocks noChangeAspect="1"/>
          </p:cNvPicPr>
          <p:nvPr/>
        </p:nvPicPr>
        <p:blipFill>
          <a:blip r:embed="rId2"/>
          <a:stretch>
            <a:fillRect/>
          </a:stretch>
        </p:blipFill>
        <p:spPr>
          <a:xfrm>
            <a:off x="2840184" y="4287598"/>
            <a:ext cx="1232648" cy="1232648"/>
          </a:xfrm>
          <a:prstGeom prst="rect">
            <a:avLst/>
          </a:prstGeom>
        </p:spPr>
      </p:pic>
    </p:spTree>
    <p:extLst>
      <p:ext uri="{BB962C8B-B14F-4D97-AF65-F5344CB8AC3E}">
        <p14:creationId xmlns:p14="http://schemas.microsoft.com/office/powerpoint/2010/main" val="2312557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6FBC5AF-D3FE-4096-BBE2-6F13C05336EE}"/>
              </a:ext>
            </a:extLst>
          </p:cNvPr>
          <p:cNvSpPr txBox="1"/>
          <p:nvPr/>
        </p:nvSpPr>
        <p:spPr>
          <a:xfrm>
            <a:off x="463705" y="3065054"/>
            <a:ext cx="9639945" cy="400110"/>
          </a:xfrm>
          <a:prstGeom prst="rect">
            <a:avLst/>
          </a:prstGeom>
          <a:noFill/>
        </p:spPr>
        <p:txBody>
          <a:bodyPr wrap="square" rtlCol="0">
            <a:spAutoFit/>
          </a:bodyPr>
          <a:lstStyle/>
          <a:p>
            <a:r>
              <a:rPr lang="en-GB" sz="2000" dirty="0">
                <a:solidFill>
                  <a:schemeClr val="accent3"/>
                </a:solidFill>
                <a:latin typeface="+mj-lt"/>
              </a:rPr>
              <a:t>[You never know when someone will give you a good idea!]</a:t>
            </a:r>
          </a:p>
        </p:txBody>
      </p:sp>
      <p:sp>
        <p:nvSpPr>
          <p:cNvPr id="6" name="TextBox 5">
            <a:extLst>
              <a:ext uri="{FF2B5EF4-FFF2-40B4-BE49-F238E27FC236}">
                <a16:creationId xmlns:a16="http://schemas.microsoft.com/office/drawing/2014/main" id="{5F1A367E-9DDB-4990-AD77-43311E147CCB}"/>
              </a:ext>
            </a:extLst>
          </p:cNvPr>
          <p:cNvSpPr txBox="1"/>
          <p:nvPr/>
        </p:nvSpPr>
        <p:spPr>
          <a:xfrm>
            <a:off x="405830" y="1496226"/>
            <a:ext cx="11334013" cy="1200329"/>
          </a:xfrm>
          <a:prstGeom prst="rect">
            <a:avLst/>
          </a:prstGeom>
          <a:noFill/>
        </p:spPr>
        <p:txBody>
          <a:bodyPr wrap="square" rtlCol="0">
            <a:spAutoFit/>
          </a:bodyPr>
          <a:lstStyle/>
          <a:p>
            <a:pPr lvl="0"/>
            <a:r>
              <a:rPr lang="en-AU" sz="7200" dirty="0"/>
              <a:t>Always listen</a:t>
            </a:r>
          </a:p>
        </p:txBody>
      </p:sp>
    </p:spTree>
    <p:extLst>
      <p:ext uri="{BB962C8B-B14F-4D97-AF65-F5344CB8AC3E}">
        <p14:creationId xmlns:p14="http://schemas.microsoft.com/office/powerpoint/2010/main" val="65655765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766AF3-428D-1344-9A21-4CBE9F772D5D}"/>
              </a:ext>
            </a:extLst>
          </p:cNvPr>
          <p:cNvSpPr/>
          <p:nvPr/>
        </p:nvSpPr>
        <p:spPr bwMode="auto">
          <a:xfrm>
            <a:off x="588263" y="1142999"/>
            <a:ext cx="11018520" cy="43299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GB" sz="2800" dirty="0">
                <a:solidFill>
                  <a:schemeClr val="tx1"/>
                </a:solidFill>
                <a:ea typeface="Segoe UI" pitchFamily="34" charset="0"/>
                <a:cs typeface="Segoe UI" pitchFamily="34" charset="0"/>
              </a:rPr>
              <a:t>With Bobby’s help Joe and Mary are now no longer worried that they may forget the name of people they meet, or forget to take their pills on time, or how old their grandchildren are, or when its their birthday.</a:t>
            </a:r>
          </a:p>
          <a:p>
            <a:pPr defTabSz="932472" fontAlgn="base">
              <a:spcBef>
                <a:spcPct val="0"/>
              </a:spcBef>
              <a:spcAft>
                <a:spcPct val="0"/>
              </a:spcAft>
            </a:pPr>
            <a:endParaRPr lang="en-GB" sz="2800" dirty="0">
              <a:solidFill>
                <a:schemeClr val="tx1"/>
              </a:solidFill>
              <a:ea typeface="Segoe UI" pitchFamily="34" charset="0"/>
              <a:cs typeface="Segoe UI" pitchFamily="34" charset="0"/>
            </a:endParaRPr>
          </a:p>
          <a:p>
            <a:pPr defTabSz="932472" fontAlgn="base">
              <a:spcBef>
                <a:spcPct val="0"/>
              </a:spcBef>
              <a:spcAft>
                <a:spcPct val="0"/>
              </a:spcAft>
            </a:pPr>
            <a:r>
              <a:rPr lang="en-GB" sz="2800" dirty="0">
                <a:solidFill>
                  <a:schemeClr val="tx1"/>
                </a:solidFill>
                <a:ea typeface="Segoe UI" pitchFamily="34" charset="0"/>
                <a:cs typeface="Segoe UI" pitchFamily="34" charset="0"/>
              </a:rPr>
              <a:t>In fact they are really happy to have Bobby’s help and feel even more independent. </a:t>
            </a:r>
          </a:p>
        </p:txBody>
      </p:sp>
      <p:sp>
        <p:nvSpPr>
          <p:cNvPr id="2" name="Title 1">
            <a:extLst>
              <a:ext uri="{FF2B5EF4-FFF2-40B4-BE49-F238E27FC236}">
                <a16:creationId xmlns:a16="http://schemas.microsoft.com/office/drawing/2014/main" id="{F0C05E53-5201-B44C-A02F-5E30440E8548}"/>
              </a:ext>
            </a:extLst>
          </p:cNvPr>
          <p:cNvSpPr>
            <a:spLocks noGrp="1"/>
          </p:cNvSpPr>
          <p:nvPr>
            <p:ph type="title"/>
          </p:nvPr>
        </p:nvSpPr>
        <p:spPr/>
        <p:txBody>
          <a:bodyPr/>
          <a:lstStyle/>
          <a:p>
            <a:r>
              <a:rPr lang="en-US" sz="2800" dirty="0"/>
              <a:t>The Outcome</a:t>
            </a:r>
          </a:p>
        </p:txBody>
      </p:sp>
      <p:pic>
        <p:nvPicPr>
          <p:cNvPr id="12" name="Picture 11" descr="Grandpa Joe and Grandma Mary">
            <a:extLst>
              <a:ext uri="{FF2B5EF4-FFF2-40B4-BE49-F238E27FC236}">
                <a16:creationId xmlns:a16="http://schemas.microsoft.com/office/drawing/2014/main" id="{8666E1B9-4126-2D41-8EA9-E0B915A2230E}"/>
              </a:ext>
            </a:extLst>
          </p:cNvPr>
          <p:cNvPicPr>
            <a:picLocks noChangeAspect="1"/>
          </p:cNvPicPr>
          <p:nvPr/>
        </p:nvPicPr>
        <p:blipFill>
          <a:blip r:embed="rId2"/>
          <a:stretch>
            <a:fillRect/>
          </a:stretch>
        </p:blipFill>
        <p:spPr>
          <a:xfrm>
            <a:off x="4353941" y="3942215"/>
            <a:ext cx="1428750" cy="1428750"/>
          </a:xfrm>
          <a:prstGeom prst="rect">
            <a:avLst/>
          </a:prstGeom>
        </p:spPr>
      </p:pic>
      <p:pic>
        <p:nvPicPr>
          <p:cNvPr id="4" name="Picture 3" descr="Bobby">
            <a:extLst>
              <a:ext uri="{FF2B5EF4-FFF2-40B4-BE49-F238E27FC236}">
                <a16:creationId xmlns:a16="http://schemas.microsoft.com/office/drawing/2014/main" id="{4BE8C663-C169-3143-BD29-E41E8830B42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056964" y="4420697"/>
            <a:ext cx="815789" cy="815789"/>
          </a:xfrm>
          <a:prstGeom prst="rect">
            <a:avLst/>
          </a:prstGeom>
        </p:spPr>
      </p:pic>
    </p:spTree>
    <p:extLst>
      <p:ext uri="{BB962C8B-B14F-4D97-AF65-F5344CB8AC3E}">
        <p14:creationId xmlns:p14="http://schemas.microsoft.com/office/powerpoint/2010/main" val="102661991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8" descr="Ten minute timer">
            <a:hlinkClick r:id="" action="ppaction://media"/>
            <a:extLst>
              <a:ext uri="{FF2B5EF4-FFF2-40B4-BE49-F238E27FC236}">
                <a16:creationId xmlns:a16="http://schemas.microsoft.com/office/drawing/2014/main" id="{C1693C8C-E590-7942-A68B-CD791FEC26D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72132" y="268868"/>
            <a:ext cx="4869309" cy="2738987"/>
          </a:xfrm>
          <a:prstGeom prst="rect">
            <a:avLst/>
          </a:prstGeom>
        </p:spPr>
      </p:pic>
      <p:sp>
        <p:nvSpPr>
          <p:cNvPr id="7" name="TextBox 6">
            <a:extLst>
              <a:ext uri="{FF2B5EF4-FFF2-40B4-BE49-F238E27FC236}">
                <a16:creationId xmlns:a16="http://schemas.microsoft.com/office/drawing/2014/main" id="{D1BBC260-F396-164E-BCD0-C88D9BCE29C5}"/>
              </a:ext>
            </a:extLst>
          </p:cNvPr>
          <p:cNvSpPr txBox="1"/>
          <p:nvPr/>
        </p:nvSpPr>
        <p:spPr>
          <a:xfrm>
            <a:off x="463705" y="3842085"/>
            <a:ext cx="6461530" cy="584775"/>
          </a:xfrm>
          <a:prstGeom prst="rect">
            <a:avLst/>
          </a:prstGeom>
          <a:noFill/>
        </p:spPr>
        <p:txBody>
          <a:bodyPr wrap="square" rtlCol="0">
            <a:spAutoFit/>
          </a:bodyPr>
          <a:lstStyle/>
          <a:p>
            <a:r>
              <a:rPr lang="en-AU" sz="3200" dirty="0">
                <a:solidFill>
                  <a:schemeClr val="accent3"/>
                </a:solidFill>
                <a:latin typeface="+mj-lt"/>
              </a:rPr>
              <a:t>Create your persona prototype.</a:t>
            </a:r>
          </a:p>
        </p:txBody>
      </p:sp>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786170" cy="1323439"/>
          </a:xfrm>
          <a:prstGeom prst="rect">
            <a:avLst/>
          </a:prstGeom>
          <a:noFill/>
        </p:spPr>
        <p:txBody>
          <a:bodyPr wrap="square" rtlCol="0">
            <a:spAutoFit/>
          </a:bodyPr>
          <a:lstStyle/>
          <a:p>
            <a:pPr lvl="0" defTabSz="914400"/>
            <a:r>
              <a:rPr lang="en-AU" sz="8000" kern="0" dirty="0"/>
              <a:t>Action</a:t>
            </a:r>
          </a:p>
        </p:txBody>
      </p:sp>
      <p:sp>
        <p:nvSpPr>
          <p:cNvPr id="8" name="Freeform 7">
            <a:extLst>
              <a:ext uri="{FF2B5EF4-FFF2-40B4-BE49-F238E27FC236}">
                <a16:creationId xmlns:a16="http://schemas.microsoft.com/office/drawing/2014/main" id="{80CB2A2C-BE33-A54A-958D-ABFF43EAEB6B}"/>
              </a:ext>
              <a:ext uri="{C183D7F6-B498-43B3-948B-1728B52AA6E4}">
                <adec:decorative xmlns:adec="http://schemas.microsoft.com/office/drawing/2017/decorative" val="1"/>
              </a:ext>
            </a:extLst>
          </p:cNvPr>
          <p:cNvSpPr/>
          <p:nvPr/>
        </p:nvSpPr>
        <p:spPr bwMode="auto">
          <a:xfrm>
            <a:off x="6545730" y="1"/>
            <a:ext cx="5646270" cy="882547"/>
          </a:xfrm>
          <a:custGeom>
            <a:avLst/>
            <a:gdLst>
              <a:gd name="connsiteX0" fmla="*/ 0 w 5646270"/>
              <a:gd name="connsiteY0" fmla="*/ 0 h 882547"/>
              <a:gd name="connsiteX1" fmla="*/ 5646270 w 5646270"/>
              <a:gd name="connsiteY1" fmla="*/ 0 h 882547"/>
              <a:gd name="connsiteX2" fmla="*/ 5646270 w 5646270"/>
              <a:gd name="connsiteY2" fmla="*/ 181078 h 882547"/>
              <a:gd name="connsiteX3" fmla="*/ 5607894 w 5646270"/>
              <a:gd name="connsiteY3" fmla="*/ 205915 h 882547"/>
              <a:gd name="connsiteX4" fmla="*/ 2961056 w 5646270"/>
              <a:gd name="connsiteY4" fmla="*/ 882547 h 882547"/>
              <a:gd name="connsiteX5" fmla="*/ 18723 w 5646270"/>
              <a:gd name="connsiteY5" fmla="*/ 14669 h 88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6270" h="882547">
                <a:moveTo>
                  <a:pt x="0" y="0"/>
                </a:moveTo>
                <a:lnTo>
                  <a:pt x="5646270" y="0"/>
                </a:lnTo>
                <a:lnTo>
                  <a:pt x="5646270" y="181078"/>
                </a:lnTo>
                <a:lnTo>
                  <a:pt x="5607894" y="205915"/>
                </a:lnTo>
                <a:cubicBezTo>
                  <a:pt x="4888613" y="628621"/>
                  <a:pt x="3966477" y="882547"/>
                  <a:pt x="2961056" y="882547"/>
                </a:cubicBezTo>
                <a:cubicBezTo>
                  <a:pt x="1812004" y="882547"/>
                  <a:pt x="771732" y="550889"/>
                  <a:pt x="18723" y="1466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7142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11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8" descr="Two minute timer">
            <a:hlinkClick r:id="" action="ppaction://media"/>
            <a:extLst>
              <a:ext uri="{FF2B5EF4-FFF2-40B4-BE49-F238E27FC236}">
                <a16:creationId xmlns:a16="http://schemas.microsoft.com/office/drawing/2014/main" id="{7A2B4C28-8933-3D41-AEB9-98854D965F7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72132" y="268868"/>
            <a:ext cx="4869309" cy="2738987"/>
          </a:xfrm>
          <a:prstGeom prst="rect">
            <a:avLst/>
          </a:prstGeom>
        </p:spPr>
      </p:pic>
      <p:sp>
        <p:nvSpPr>
          <p:cNvPr id="7" name="TextBox 6">
            <a:extLst>
              <a:ext uri="{FF2B5EF4-FFF2-40B4-BE49-F238E27FC236}">
                <a16:creationId xmlns:a16="http://schemas.microsoft.com/office/drawing/2014/main" id="{D1BBC260-F396-164E-BCD0-C88D9BCE29C5}"/>
              </a:ext>
            </a:extLst>
          </p:cNvPr>
          <p:cNvSpPr txBox="1"/>
          <p:nvPr/>
        </p:nvSpPr>
        <p:spPr>
          <a:xfrm>
            <a:off x="405830" y="2717047"/>
            <a:ext cx="6517484" cy="3046988"/>
          </a:xfrm>
          <a:prstGeom prst="rect">
            <a:avLst/>
          </a:prstGeom>
          <a:noFill/>
        </p:spPr>
        <p:txBody>
          <a:bodyPr wrap="square" rtlCol="0">
            <a:spAutoFit/>
          </a:bodyPr>
          <a:lstStyle/>
          <a:p>
            <a:r>
              <a:rPr lang="en-AU" sz="3200" dirty="0">
                <a:solidFill>
                  <a:schemeClr val="accent3"/>
                </a:solidFill>
              </a:rPr>
              <a:t>Give feedback on other persona prototypes and give ideas on how to make it better. </a:t>
            </a:r>
          </a:p>
          <a:p>
            <a:endParaRPr lang="en-AU" sz="2400" dirty="0"/>
          </a:p>
          <a:p>
            <a:r>
              <a:rPr lang="en-AU" sz="2400" dirty="0"/>
              <a:t>For example: </a:t>
            </a:r>
          </a:p>
          <a:p>
            <a:r>
              <a:rPr lang="en-AU" sz="2400" dirty="0"/>
              <a:t>“I like that your project does…” </a:t>
            </a:r>
          </a:p>
          <a:p>
            <a:r>
              <a:rPr lang="en-AU" sz="2400" dirty="0"/>
              <a:t>“I wish that it did…”</a:t>
            </a:r>
          </a:p>
        </p:txBody>
      </p:sp>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786170" cy="1323439"/>
          </a:xfrm>
          <a:prstGeom prst="rect">
            <a:avLst/>
          </a:prstGeom>
          <a:noFill/>
        </p:spPr>
        <p:txBody>
          <a:bodyPr wrap="square" rtlCol="0">
            <a:spAutoFit/>
          </a:bodyPr>
          <a:lstStyle/>
          <a:p>
            <a:pPr lvl="0" defTabSz="914400"/>
            <a:r>
              <a:rPr lang="en-AU" sz="8000" kern="0" dirty="0"/>
              <a:t>Action</a:t>
            </a:r>
          </a:p>
        </p:txBody>
      </p:sp>
      <p:sp>
        <p:nvSpPr>
          <p:cNvPr id="8" name="Freeform 7">
            <a:extLst>
              <a:ext uri="{FF2B5EF4-FFF2-40B4-BE49-F238E27FC236}">
                <a16:creationId xmlns:a16="http://schemas.microsoft.com/office/drawing/2014/main" id="{80CB2A2C-BE33-A54A-958D-ABFF43EAEB6B}"/>
              </a:ext>
              <a:ext uri="{C183D7F6-B498-43B3-948B-1728B52AA6E4}">
                <adec:decorative xmlns:adec="http://schemas.microsoft.com/office/drawing/2017/decorative" val="1"/>
              </a:ext>
            </a:extLst>
          </p:cNvPr>
          <p:cNvSpPr/>
          <p:nvPr/>
        </p:nvSpPr>
        <p:spPr bwMode="auto">
          <a:xfrm>
            <a:off x="6545730" y="1"/>
            <a:ext cx="5646270" cy="882547"/>
          </a:xfrm>
          <a:custGeom>
            <a:avLst/>
            <a:gdLst>
              <a:gd name="connsiteX0" fmla="*/ 0 w 5646270"/>
              <a:gd name="connsiteY0" fmla="*/ 0 h 882547"/>
              <a:gd name="connsiteX1" fmla="*/ 5646270 w 5646270"/>
              <a:gd name="connsiteY1" fmla="*/ 0 h 882547"/>
              <a:gd name="connsiteX2" fmla="*/ 5646270 w 5646270"/>
              <a:gd name="connsiteY2" fmla="*/ 181078 h 882547"/>
              <a:gd name="connsiteX3" fmla="*/ 5607894 w 5646270"/>
              <a:gd name="connsiteY3" fmla="*/ 205915 h 882547"/>
              <a:gd name="connsiteX4" fmla="*/ 2961056 w 5646270"/>
              <a:gd name="connsiteY4" fmla="*/ 882547 h 882547"/>
              <a:gd name="connsiteX5" fmla="*/ 18723 w 5646270"/>
              <a:gd name="connsiteY5" fmla="*/ 14669 h 88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6270" h="882547">
                <a:moveTo>
                  <a:pt x="0" y="0"/>
                </a:moveTo>
                <a:lnTo>
                  <a:pt x="5646270" y="0"/>
                </a:lnTo>
                <a:lnTo>
                  <a:pt x="5646270" y="181078"/>
                </a:lnTo>
                <a:lnTo>
                  <a:pt x="5607894" y="205915"/>
                </a:lnTo>
                <a:cubicBezTo>
                  <a:pt x="4888613" y="628621"/>
                  <a:pt x="3966477" y="882547"/>
                  <a:pt x="2961056" y="882547"/>
                </a:cubicBezTo>
                <a:cubicBezTo>
                  <a:pt x="1812004" y="882547"/>
                  <a:pt x="771732" y="550889"/>
                  <a:pt x="18723" y="1466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1785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17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8" descr="Five minute timer">
            <a:hlinkClick r:id="" action="ppaction://media"/>
            <a:extLst>
              <a:ext uri="{FF2B5EF4-FFF2-40B4-BE49-F238E27FC236}">
                <a16:creationId xmlns:a16="http://schemas.microsoft.com/office/drawing/2014/main" id="{DBE1AAC0-C3E6-3D4A-9C4E-A4075CC3AA6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72132" y="268868"/>
            <a:ext cx="4869309" cy="2738987"/>
          </a:xfrm>
          <a:prstGeom prst="rect">
            <a:avLst/>
          </a:prstGeom>
        </p:spPr>
      </p:pic>
      <p:sp>
        <p:nvSpPr>
          <p:cNvPr id="7" name="TextBox 6">
            <a:extLst>
              <a:ext uri="{FF2B5EF4-FFF2-40B4-BE49-F238E27FC236}">
                <a16:creationId xmlns:a16="http://schemas.microsoft.com/office/drawing/2014/main" id="{D1BBC260-F396-164E-BCD0-C88D9BCE29C5}"/>
              </a:ext>
            </a:extLst>
          </p:cNvPr>
          <p:cNvSpPr txBox="1"/>
          <p:nvPr/>
        </p:nvSpPr>
        <p:spPr>
          <a:xfrm>
            <a:off x="463705" y="3842085"/>
            <a:ext cx="5869860" cy="1077218"/>
          </a:xfrm>
          <a:prstGeom prst="rect">
            <a:avLst/>
          </a:prstGeom>
          <a:noFill/>
        </p:spPr>
        <p:txBody>
          <a:bodyPr wrap="square" rtlCol="0">
            <a:spAutoFit/>
          </a:bodyPr>
          <a:lstStyle/>
          <a:p>
            <a:r>
              <a:rPr lang="en-AU" sz="3200" dirty="0">
                <a:solidFill>
                  <a:schemeClr val="accent3"/>
                </a:solidFill>
                <a:latin typeface="+mj-lt"/>
              </a:rPr>
              <a:t>Use the feedback to make your prototype better.</a:t>
            </a:r>
          </a:p>
        </p:txBody>
      </p:sp>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786170" cy="1323439"/>
          </a:xfrm>
          <a:prstGeom prst="rect">
            <a:avLst/>
          </a:prstGeom>
          <a:noFill/>
        </p:spPr>
        <p:txBody>
          <a:bodyPr wrap="square" rtlCol="0">
            <a:spAutoFit/>
          </a:bodyPr>
          <a:lstStyle/>
          <a:p>
            <a:pPr lvl="0" defTabSz="914400"/>
            <a:r>
              <a:rPr lang="en-AU" sz="8000" kern="0" dirty="0"/>
              <a:t>Action</a:t>
            </a:r>
          </a:p>
        </p:txBody>
      </p:sp>
      <p:sp>
        <p:nvSpPr>
          <p:cNvPr id="8" name="Freeform 7">
            <a:extLst>
              <a:ext uri="{FF2B5EF4-FFF2-40B4-BE49-F238E27FC236}">
                <a16:creationId xmlns:a16="http://schemas.microsoft.com/office/drawing/2014/main" id="{80CB2A2C-BE33-A54A-958D-ABFF43EAEB6B}"/>
              </a:ext>
              <a:ext uri="{C183D7F6-B498-43B3-948B-1728B52AA6E4}">
                <adec:decorative xmlns:adec="http://schemas.microsoft.com/office/drawing/2017/decorative" val="1"/>
              </a:ext>
            </a:extLst>
          </p:cNvPr>
          <p:cNvSpPr/>
          <p:nvPr/>
        </p:nvSpPr>
        <p:spPr bwMode="auto">
          <a:xfrm>
            <a:off x="6545730" y="1"/>
            <a:ext cx="5646270" cy="882547"/>
          </a:xfrm>
          <a:custGeom>
            <a:avLst/>
            <a:gdLst>
              <a:gd name="connsiteX0" fmla="*/ 0 w 5646270"/>
              <a:gd name="connsiteY0" fmla="*/ 0 h 882547"/>
              <a:gd name="connsiteX1" fmla="*/ 5646270 w 5646270"/>
              <a:gd name="connsiteY1" fmla="*/ 0 h 882547"/>
              <a:gd name="connsiteX2" fmla="*/ 5646270 w 5646270"/>
              <a:gd name="connsiteY2" fmla="*/ 181078 h 882547"/>
              <a:gd name="connsiteX3" fmla="*/ 5607894 w 5646270"/>
              <a:gd name="connsiteY3" fmla="*/ 205915 h 882547"/>
              <a:gd name="connsiteX4" fmla="*/ 2961056 w 5646270"/>
              <a:gd name="connsiteY4" fmla="*/ 882547 h 882547"/>
              <a:gd name="connsiteX5" fmla="*/ 18723 w 5646270"/>
              <a:gd name="connsiteY5" fmla="*/ 14669 h 88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6270" h="882547">
                <a:moveTo>
                  <a:pt x="0" y="0"/>
                </a:moveTo>
                <a:lnTo>
                  <a:pt x="5646270" y="0"/>
                </a:lnTo>
                <a:lnTo>
                  <a:pt x="5646270" y="181078"/>
                </a:lnTo>
                <a:lnTo>
                  <a:pt x="5607894" y="205915"/>
                </a:lnTo>
                <a:cubicBezTo>
                  <a:pt x="4888613" y="628621"/>
                  <a:pt x="3966477" y="882547"/>
                  <a:pt x="2961056" y="882547"/>
                </a:cubicBezTo>
                <a:cubicBezTo>
                  <a:pt x="1812004" y="882547"/>
                  <a:pt x="771732" y="550889"/>
                  <a:pt x="18723" y="1466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658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91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2D496-0C99-4A2B-9292-F02AC0ECA79A}"/>
              </a:ext>
            </a:extLst>
          </p:cNvPr>
          <p:cNvSpPr txBox="1"/>
          <p:nvPr/>
        </p:nvSpPr>
        <p:spPr>
          <a:xfrm>
            <a:off x="522783" y="1238149"/>
            <a:ext cx="2324589" cy="1661993"/>
          </a:xfrm>
          <a:prstGeom prst="rect">
            <a:avLst/>
          </a:prstGeom>
          <a:noFill/>
        </p:spPr>
        <p:txBody>
          <a:bodyPr wrap="square" rtlCol="0">
            <a:spAutoFit/>
          </a:bodyPr>
          <a:lstStyle/>
          <a:p>
            <a:r>
              <a:rPr lang="en-AU" sz="5400" b="1" dirty="0">
                <a:solidFill>
                  <a:schemeClr val="bg1">
                    <a:lumMod val="85000"/>
                  </a:schemeClr>
                </a:solidFill>
                <a:latin typeface="Segoe UI Semibold"/>
              </a:rPr>
              <a:t>1.</a:t>
            </a:r>
          </a:p>
          <a:p>
            <a:r>
              <a:rPr lang="en-AU" sz="2400" dirty="0">
                <a:solidFill>
                  <a:schemeClr val="bg1">
                    <a:lumMod val="85000"/>
                  </a:schemeClr>
                </a:solidFill>
              </a:rPr>
              <a:t>Find a problem</a:t>
            </a:r>
            <a:br>
              <a:rPr lang="en-AU" sz="2400" dirty="0">
                <a:solidFill>
                  <a:schemeClr val="bg1">
                    <a:lumMod val="85000"/>
                  </a:schemeClr>
                </a:solidFill>
              </a:rPr>
            </a:br>
            <a:r>
              <a:rPr lang="en-AU" sz="2400" dirty="0">
                <a:solidFill>
                  <a:schemeClr val="bg1">
                    <a:lumMod val="85000"/>
                  </a:schemeClr>
                </a:solidFill>
              </a:rPr>
              <a:t>to solve</a:t>
            </a:r>
          </a:p>
        </p:txBody>
      </p:sp>
      <p:sp>
        <p:nvSpPr>
          <p:cNvPr id="5" name="TextBox 4">
            <a:extLst>
              <a:ext uri="{FF2B5EF4-FFF2-40B4-BE49-F238E27FC236}">
                <a16:creationId xmlns:a16="http://schemas.microsoft.com/office/drawing/2014/main" id="{BCFF96A9-96E1-48CE-9CFC-3E706F62EB87}"/>
              </a:ext>
            </a:extLst>
          </p:cNvPr>
          <p:cNvSpPr txBox="1"/>
          <p:nvPr/>
        </p:nvSpPr>
        <p:spPr>
          <a:xfrm>
            <a:off x="3840219" y="1238149"/>
            <a:ext cx="2206505" cy="1661993"/>
          </a:xfrm>
          <a:prstGeom prst="rect">
            <a:avLst/>
          </a:prstGeom>
          <a:noFill/>
        </p:spPr>
        <p:txBody>
          <a:bodyPr wrap="square" rtlCol="0">
            <a:spAutoFit/>
          </a:bodyPr>
          <a:lstStyle/>
          <a:p>
            <a:r>
              <a:rPr lang="en-AU" sz="5400" b="1" dirty="0">
                <a:solidFill>
                  <a:schemeClr val="bg1">
                    <a:lumMod val="85000"/>
                  </a:schemeClr>
                </a:solidFill>
                <a:latin typeface="Segoe UI Semibold"/>
              </a:rPr>
              <a:t>2.</a:t>
            </a:r>
          </a:p>
          <a:p>
            <a:r>
              <a:rPr lang="en-AU" sz="2400" dirty="0">
                <a:solidFill>
                  <a:schemeClr val="bg1">
                    <a:lumMod val="85000"/>
                  </a:schemeClr>
                </a:solidFill>
              </a:rPr>
              <a:t>Understand the problem</a:t>
            </a:r>
          </a:p>
        </p:txBody>
      </p:sp>
      <p:sp>
        <p:nvSpPr>
          <p:cNvPr id="6" name="TextBox 5">
            <a:extLst>
              <a:ext uri="{FF2B5EF4-FFF2-40B4-BE49-F238E27FC236}">
                <a16:creationId xmlns:a16="http://schemas.microsoft.com/office/drawing/2014/main" id="{226E69AD-2AD3-460F-BCD3-08D89CFC95C4}"/>
              </a:ext>
            </a:extLst>
          </p:cNvPr>
          <p:cNvSpPr txBox="1"/>
          <p:nvPr/>
        </p:nvSpPr>
        <p:spPr>
          <a:xfrm>
            <a:off x="7266566" y="1238149"/>
            <a:ext cx="2206505" cy="1661993"/>
          </a:xfrm>
          <a:prstGeom prst="rect">
            <a:avLst/>
          </a:prstGeom>
          <a:noFill/>
        </p:spPr>
        <p:txBody>
          <a:bodyPr wrap="square" rtlCol="0">
            <a:spAutoFit/>
          </a:bodyPr>
          <a:lstStyle/>
          <a:p>
            <a:r>
              <a:rPr lang="en-AU" sz="5400" b="1" dirty="0">
                <a:solidFill>
                  <a:schemeClr val="bg1">
                    <a:lumMod val="85000"/>
                  </a:schemeClr>
                </a:solidFill>
                <a:latin typeface="Segoe UI Semibold"/>
              </a:rPr>
              <a:t>3.</a:t>
            </a:r>
          </a:p>
          <a:p>
            <a:r>
              <a:rPr lang="en-AU" sz="2400" dirty="0">
                <a:solidFill>
                  <a:schemeClr val="bg1">
                    <a:lumMod val="85000"/>
                  </a:schemeClr>
                </a:solidFill>
              </a:rPr>
              <a:t>Find possible solutions</a:t>
            </a:r>
          </a:p>
        </p:txBody>
      </p:sp>
      <p:sp>
        <p:nvSpPr>
          <p:cNvPr id="7" name="TextBox 6">
            <a:extLst>
              <a:ext uri="{FF2B5EF4-FFF2-40B4-BE49-F238E27FC236}">
                <a16:creationId xmlns:a16="http://schemas.microsoft.com/office/drawing/2014/main" id="{2674B680-1E72-4CDE-9B82-D2D34D2B8278}"/>
              </a:ext>
            </a:extLst>
          </p:cNvPr>
          <p:cNvSpPr txBox="1"/>
          <p:nvPr/>
        </p:nvSpPr>
        <p:spPr>
          <a:xfrm>
            <a:off x="2030837" y="3286067"/>
            <a:ext cx="2467982" cy="1661993"/>
          </a:xfrm>
          <a:prstGeom prst="rect">
            <a:avLst/>
          </a:prstGeom>
          <a:noFill/>
        </p:spPr>
        <p:txBody>
          <a:bodyPr wrap="square" rtlCol="0">
            <a:spAutoFit/>
          </a:bodyPr>
          <a:lstStyle/>
          <a:p>
            <a:r>
              <a:rPr lang="en-AU" sz="5400" b="1" dirty="0">
                <a:solidFill>
                  <a:schemeClr val="bg1">
                    <a:lumMod val="85000"/>
                  </a:schemeClr>
                </a:solidFill>
                <a:latin typeface="Segoe UI Semibold"/>
              </a:rPr>
              <a:t>4.</a:t>
            </a:r>
          </a:p>
          <a:p>
            <a:r>
              <a:rPr lang="en-AU" sz="2400" dirty="0">
                <a:solidFill>
                  <a:schemeClr val="bg1">
                    <a:lumMod val="85000"/>
                  </a:schemeClr>
                </a:solidFill>
              </a:rPr>
              <a:t>Select and build your ideas</a:t>
            </a:r>
          </a:p>
        </p:txBody>
      </p:sp>
      <p:sp>
        <p:nvSpPr>
          <p:cNvPr id="26" name="TextBox 25">
            <a:extLst>
              <a:ext uri="{FF2B5EF4-FFF2-40B4-BE49-F238E27FC236}">
                <a16:creationId xmlns:a16="http://schemas.microsoft.com/office/drawing/2014/main" id="{66340095-4858-4406-84A5-259ED2C49771}"/>
              </a:ext>
            </a:extLst>
          </p:cNvPr>
          <p:cNvSpPr txBox="1"/>
          <p:nvPr/>
        </p:nvSpPr>
        <p:spPr>
          <a:xfrm>
            <a:off x="5282794" y="3292997"/>
            <a:ext cx="3143922" cy="2031325"/>
          </a:xfrm>
          <a:prstGeom prst="rect">
            <a:avLst/>
          </a:prstGeom>
          <a:noFill/>
        </p:spPr>
        <p:txBody>
          <a:bodyPr wrap="square" rtlCol="0">
            <a:spAutoFit/>
          </a:bodyPr>
          <a:lstStyle/>
          <a:p>
            <a:r>
              <a:rPr lang="en-AU" sz="5400" b="1" dirty="0">
                <a:solidFill>
                  <a:srgbClr val="8661C5"/>
                </a:solidFill>
                <a:latin typeface="Segoe UI Semibold"/>
              </a:rPr>
              <a:t>5.</a:t>
            </a:r>
          </a:p>
          <a:p>
            <a:r>
              <a:rPr lang="en-AU" sz="2400" dirty="0">
                <a:latin typeface="+mj-lt"/>
              </a:rPr>
              <a:t>Check the Microsoft AI Principles </a:t>
            </a:r>
            <a:br>
              <a:rPr lang="en-AU" sz="2400" dirty="0">
                <a:latin typeface="+mj-lt"/>
              </a:rPr>
            </a:br>
            <a:r>
              <a:rPr lang="en-AU" sz="2400" dirty="0">
                <a:latin typeface="+mj-lt"/>
              </a:rPr>
              <a:t>and Ethics</a:t>
            </a:r>
          </a:p>
        </p:txBody>
      </p:sp>
      <p:sp>
        <p:nvSpPr>
          <p:cNvPr id="28" name="TextBox 27">
            <a:extLst>
              <a:ext uri="{FF2B5EF4-FFF2-40B4-BE49-F238E27FC236}">
                <a16:creationId xmlns:a16="http://schemas.microsoft.com/office/drawing/2014/main" id="{65A49505-3BC1-4BCE-A88E-D226393888AA}"/>
              </a:ext>
            </a:extLst>
          </p:cNvPr>
          <p:cNvSpPr txBox="1"/>
          <p:nvPr/>
        </p:nvSpPr>
        <p:spPr>
          <a:xfrm>
            <a:off x="8709139" y="3286067"/>
            <a:ext cx="2206505" cy="1661993"/>
          </a:xfrm>
          <a:prstGeom prst="rect">
            <a:avLst/>
          </a:prstGeom>
          <a:noFill/>
        </p:spPr>
        <p:txBody>
          <a:bodyPr wrap="square" rtlCol="0">
            <a:spAutoFit/>
          </a:bodyPr>
          <a:lstStyle/>
          <a:p>
            <a:r>
              <a:rPr lang="en-AU" sz="5400" b="1" dirty="0">
                <a:solidFill>
                  <a:schemeClr val="bg1">
                    <a:lumMod val="85000"/>
                  </a:schemeClr>
                </a:solidFill>
                <a:latin typeface="Segoe UI Semibold"/>
              </a:rPr>
              <a:t>6.</a:t>
            </a:r>
          </a:p>
          <a:p>
            <a:r>
              <a:rPr lang="en-AU" sz="2400" dirty="0">
                <a:solidFill>
                  <a:schemeClr val="bg1">
                    <a:lumMod val="85000"/>
                  </a:schemeClr>
                </a:solidFill>
              </a:rPr>
              <a:t>Submit your project</a:t>
            </a:r>
            <a:endParaRPr lang="en-AU" sz="5400" b="1" dirty="0">
              <a:solidFill>
                <a:schemeClr val="bg1">
                  <a:lumMod val="85000"/>
                </a:schemeClr>
              </a:solidFill>
              <a:latin typeface="+mj-lt"/>
            </a:endParaRPr>
          </a:p>
        </p:txBody>
      </p:sp>
      <p:cxnSp>
        <p:nvCxnSpPr>
          <p:cNvPr id="30" name="Straight Connector 29">
            <a:extLst>
              <a:ext uri="{FF2B5EF4-FFF2-40B4-BE49-F238E27FC236}">
                <a16:creationId xmlns:a16="http://schemas.microsoft.com/office/drawing/2014/main" id="{5E4ECB26-ED2D-42C0-85F1-8C0C470FBC01}"/>
              </a:ext>
              <a:ext uri="{C183D7F6-B498-43B3-948B-1728B52AA6E4}">
                <adec:decorative xmlns:adec="http://schemas.microsoft.com/office/drawing/2017/decorative" val="1"/>
              </a:ext>
            </a:extLst>
          </p:cNvPr>
          <p:cNvCxnSpPr>
            <a:cxnSpLocks/>
          </p:cNvCxnSpPr>
          <p:nvPr/>
        </p:nvCxnSpPr>
        <p:spPr>
          <a:xfrm>
            <a:off x="1247491" y="1909940"/>
            <a:ext cx="2467982"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DF933A4-1293-4CD5-9257-7988C8270267}"/>
              </a:ext>
              <a:ext uri="{C183D7F6-B498-43B3-948B-1728B52AA6E4}">
                <adec:decorative xmlns:adec="http://schemas.microsoft.com/office/drawing/2017/decorative" val="1"/>
              </a:ext>
            </a:extLst>
          </p:cNvPr>
          <p:cNvCxnSpPr>
            <a:cxnSpLocks/>
          </p:cNvCxnSpPr>
          <p:nvPr/>
        </p:nvCxnSpPr>
        <p:spPr>
          <a:xfrm>
            <a:off x="4604150" y="1909940"/>
            <a:ext cx="2467982"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A0A3118-396E-42C7-873B-2ACFAF1941D6}"/>
              </a:ext>
              <a:ext uri="{C183D7F6-B498-43B3-948B-1728B52AA6E4}">
                <adec:decorative xmlns:adec="http://schemas.microsoft.com/office/drawing/2017/decorative" val="1"/>
              </a:ext>
            </a:extLst>
          </p:cNvPr>
          <p:cNvCxnSpPr>
            <a:cxnSpLocks/>
          </p:cNvCxnSpPr>
          <p:nvPr/>
        </p:nvCxnSpPr>
        <p:spPr>
          <a:xfrm>
            <a:off x="8007106" y="1909940"/>
            <a:ext cx="4184894" cy="0"/>
          </a:xfrm>
          <a:prstGeom prst="line">
            <a:avLst/>
          </a:prstGeom>
          <a:ln w="3810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775CBE0-182B-46EF-AB11-F71AB98B6903}"/>
              </a:ext>
              <a:ext uri="{C183D7F6-B498-43B3-948B-1728B52AA6E4}">
                <adec:decorative xmlns:adec="http://schemas.microsoft.com/office/drawing/2017/decorative" val="1"/>
              </a:ext>
            </a:extLst>
          </p:cNvPr>
          <p:cNvCxnSpPr>
            <a:cxnSpLocks/>
          </p:cNvCxnSpPr>
          <p:nvPr/>
        </p:nvCxnSpPr>
        <p:spPr>
          <a:xfrm>
            <a:off x="2847372" y="3957141"/>
            <a:ext cx="2310675"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7FD32C-B8AC-4A0A-8377-91E284F8C1FD}"/>
              </a:ext>
              <a:ext uri="{C183D7F6-B498-43B3-948B-1728B52AA6E4}">
                <adec:decorative xmlns:adec="http://schemas.microsoft.com/office/drawing/2017/decorative" val="1"/>
              </a:ext>
            </a:extLst>
          </p:cNvPr>
          <p:cNvCxnSpPr>
            <a:cxnSpLocks/>
          </p:cNvCxnSpPr>
          <p:nvPr/>
        </p:nvCxnSpPr>
        <p:spPr>
          <a:xfrm>
            <a:off x="6046724" y="3957141"/>
            <a:ext cx="2467982"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4A14F6B-5E43-4723-BA8E-1A6B4FE69E4E}"/>
              </a:ext>
              <a:ext uri="{C183D7F6-B498-43B3-948B-1728B52AA6E4}">
                <adec:decorative xmlns:adec="http://schemas.microsoft.com/office/drawing/2017/decorative" val="1"/>
              </a:ext>
            </a:extLst>
          </p:cNvPr>
          <p:cNvCxnSpPr>
            <a:cxnSpLocks/>
          </p:cNvCxnSpPr>
          <p:nvPr/>
        </p:nvCxnSpPr>
        <p:spPr>
          <a:xfrm>
            <a:off x="0" y="3957141"/>
            <a:ext cx="1938001"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0909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4B6FC1-10D1-C344-94AF-B5DD8F7B7D17}"/>
              </a:ext>
              <a:ext uri="{C183D7F6-B498-43B3-948B-1728B52AA6E4}">
                <adec:decorative xmlns:adec="http://schemas.microsoft.com/office/drawing/2017/decorative" val="1"/>
              </a:ext>
            </a:extLst>
          </p:cNvPr>
          <p:cNvSpPr/>
          <p:nvPr/>
        </p:nvSpPr>
        <p:spPr bwMode="auto">
          <a:xfrm>
            <a:off x="676799" y="2500368"/>
            <a:ext cx="2478996" cy="8099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9724A104-12E9-8748-B96B-DF3E7256DF03}"/>
              </a:ext>
            </a:extLst>
          </p:cNvPr>
          <p:cNvSpPr txBox="1"/>
          <p:nvPr/>
        </p:nvSpPr>
        <p:spPr>
          <a:xfrm>
            <a:off x="584200" y="2500368"/>
            <a:ext cx="11511344" cy="2708434"/>
          </a:xfrm>
          <a:prstGeom prst="rect">
            <a:avLst/>
          </a:prstGeom>
          <a:noFill/>
        </p:spPr>
        <p:txBody>
          <a:bodyPr wrap="square" rtlCol="0">
            <a:spAutoFit/>
          </a:bodyPr>
          <a:lstStyle/>
          <a:p>
            <a:r>
              <a:rPr lang="en-AU" sz="4400" dirty="0">
                <a:solidFill>
                  <a:schemeClr val="bg1"/>
                </a:solidFill>
                <a:latin typeface="+mj-lt"/>
              </a:rPr>
              <a:t> Check in</a:t>
            </a:r>
          </a:p>
          <a:p>
            <a:endParaRPr lang="en-AU" sz="2400" dirty="0">
              <a:latin typeface="+mj-lt"/>
            </a:endParaRPr>
          </a:p>
          <a:p>
            <a:pPr>
              <a:lnSpc>
                <a:spcPct val="85000"/>
              </a:lnSpc>
            </a:pPr>
            <a:r>
              <a:rPr lang="en-AU" sz="6000" dirty="0"/>
              <a:t>Does your project follow the ethics we talked about earlier?</a:t>
            </a:r>
          </a:p>
        </p:txBody>
      </p:sp>
    </p:spTree>
    <p:extLst>
      <p:ext uri="{BB962C8B-B14F-4D97-AF65-F5344CB8AC3E}">
        <p14:creationId xmlns:p14="http://schemas.microsoft.com/office/powerpoint/2010/main" val="352189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695AE0-8A54-4288-BE31-0493077F19C2}"/>
              </a:ext>
            </a:extLst>
          </p:cNvPr>
          <p:cNvSpPr txBox="1"/>
          <p:nvPr/>
        </p:nvSpPr>
        <p:spPr>
          <a:xfrm>
            <a:off x="3431381" y="3143160"/>
            <a:ext cx="5329237" cy="461665"/>
          </a:xfrm>
          <a:prstGeom prst="rect">
            <a:avLst/>
          </a:prstGeom>
          <a:noFill/>
        </p:spPr>
        <p:txBody>
          <a:bodyPr wrap="square" rtlCol="0">
            <a:spAutoFit/>
          </a:bodyPr>
          <a:lstStyle/>
          <a:p>
            <a:pPr algn="ctr"/>
            <a:r>
              <a:rPr lang="en-GB" sz="2400" dirty="0">
                <a:solidFill>
                  <a:srgbClr val="FF0000"/>
                </a:solidFill>
              </a:rPr>
              <a:t>Siddhartha video</a:t>
            </a:r>
            <a:endParaRPr lang="en-US" sz="2400" dirty="0">
              <a:solidFill>
                <a:srgbClr val="FF0000"/>
              </a:solidFill>
            </a:endParaRPr>
          </a:p>
        </p:txBody>
      </p:sp>
      <p:pic>
        <p:nvPicPr>
          <p:cNvPr id="2" name="Online Media 1" descr="Ethics check in, Siddhartha Chatuvedi, Product Marketing Manager, Health, Innovation and AI&#10;">
            <a:hlinkClick r:id="" action="ppaction://media"/>
            <a:extLst>
              <a:ext uri="{FF2B5EF4-FFF2-40B4-BE49-F238E27FC236}">
                <a16:creationId xmlns:a16="http://schemas.microsoft.com/office/drawing/2014/main" id="{73B43900-EE73-43E3-9E1A-5AD5A6D088AC}"/>
              </a:ext>
            </a:extLst>
          </p:cNvPr>
          <p:cNvPicPr>
            <a:picLocks noRot="1" noChangeAspect="1"/>
          </p:cNvPicPr>
          <p:nvPr>
            <a:videoFile r:link="rId1"/>
          </p:nvPr>
        </p:nvPicPr>
        <p:blipFill>
          <a:blip r:embed="rId4"/>
          <a:stretch>
            <a:fillRect/>
          </a:stretch>
        </p:blipFill>
        <p:spPr>
          <a:xfrm>
            <a:off x="238145" y="133957"/>
            <a:ext cx="11707297" cy="6585355"/>
          </a:xfrm>
          <a:prstGeom prst="rect">
            <a:avLst/>
          </a:prstGeom>
        </p:spPr>
      </p:pic>
    </p:spTree>
    <p:extLst>
      <p:ext uri="{BB962C8B-B14F-4D97-AF65-F5344CB8AC3E}">
        <p14:creationId xmlns:p14="http://schemas.microsoft.com/office/powerpoint/2010/main" val="2711479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31F400F9-273C-094F-B4E5-F971CED9231D}"/>
              </a:ext>
              <a:ext uri="{C183D7F6-B498-43B3-948B-1728B52AA6E4}">
                <adec:decorative xmlns:adec="http://schemas.microsoft.com/office/drawing/2017/decorative" val="1"/>
              </a:ext>
            </a:extLst>
          </p:cNvPr>
          <p:cNvSpPr/>
          <p:nvPr/>
        </p:nvSpPr>
        <p:spPr bwMode="auto">
          <a:xfrm>
            <a:off x="3183038" y="5359078"/>
            <a:ext cx="6134582" cy="7457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5" name="Title 4">
            <a:extLst>
              <a:ext uri="{FF2B5EF4-FFF2-40B4-BE49-F238E27FC236}">
                <a16:creationId xmlns:a16="http://schemas.microsoft.com/office/drawing/2014/main" id="{8D7720E3-8A00-6145-A071-7601A3764AF4}"/>
              </a:ext>
            </a:extLst>
          </p:cNvPr>
          <p:cNvSpPr>
            <a:spLocks noGrp="1"/>
          </p:cNvSpPr>
          <p:nvPr>
            <p:ph type="title"/>
          </p:nvPr>
        </p:nvSpPr>
        <p:spPr/>
        <p:txBody>
          <a:bodyPr/>
          <a:lstStyle/>
          <a:p>
            <a:r>
              <a:rPr lang="en-US" dirty="0">
                <a:solidFill>
                  <a:schemeClr val="tx1"/>
                </a:solidFill>
              </a:rPr>
              <a:t>The Microsoft ethics principles			</a:t>
            </a:r>
          </a:p>
        </p:txBody>
      </p:sp>
      <p:grpSp>
        <p:nvGrpSpPr>
          <p:cNvPr id="36" name="Group 35">
            <a:extLst>
              <a:ext uri="{FF2B5EF4-FFF2-40B4-BE49-F238E27FC236}">
                <a16:creationId xmlns:a16="http://schemas.microsoft.com/office/drawing/2014/main" id="{8E9A6841-72B7-474E-B903-AE4D9CE80885}"/>
              </a:ext>
              <a:ext uri="{C183D7F6-B498-43B3-948B-1728B52AA6E4}">
                <adec:decorative xmlns:adec="http://schemas.microsoft.com/office/drawing/2017/decorative" val="1"/>
              </a:ext>
            </a:extLst>
          </p:cNvPr>
          <p:cNvGrpSpPr/>
          <p:nvPr/>
        </p:nvGrpSpPr>
        <p:grpSpPr>
          <a:xfrm>
            <a:off x="935104" y="1263729"/>
            <a:ext cx="931470" cy="931468"/>
            <a:chOff x="1399512" y="1471838"/>
            <a:chExt cx="788528" cy="788528"/>
          </a:xfrm>
        </p:grpSpPr>
        <p:sp>
          <p:nvSpPr>
            <p:cNvPr id="9" name="Oval 8">
              <a:extLst>
                <a:ext uri="{FF2B5EF4-FFF2-40B4-BE49-F238E27FC236}">
                  <a16:creationId xmlns:a16="http://schemas.microsoft.com/office/drawing/2014/main" id="{36B41287-65D5-3441-A496-A90654A97E7A}"/>
                </a:ext>
              </a:extLst>
            </p:cNvPr>
            <p:cNvSpPr/>
            <p:nvPr/>
          </p:nvSpPr>
          <p:spPr bwMode="auto">
            <a:xfrm>
              <a:off x="1399512" y="1471838"/>
              <a:ext cx="788528" cy="78852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b="1" dirty="0">
                <a:solidFill>
                  <a:schemeClr val="tx1"/>
                </a:solidFill>
                <a:latin typeface="Segoe UI Semibold"/>
                <a:cs typeface="Segoe UI" pitchFamily="34" charset="0"/>
              </a:endParaRPr>
            </a:p>
          </p:txBody>
        </p:sp>
        <p:sp>
          <p:nvSpPr>
            <p:cNvPr id="17" name="Compare_F057">
              <a:extLst>
                <a:ext uri="{FF2B5EF4-FFF2-40B4-BE49-F238E27FC236}">
                  <a16:creationId xmlns:a16="http://schemas.microsoft.com/office/drawing/2014/main" id="{5705D2E2-B288-4741-BCCC-3206532E47E0}"/>
                </a:ext>
              </a:extLst>
            </p:cNvPr>
            <p:cNvSpPr>
              <a:spLocks noChangeAspect="1" noEditPoints="1"/>
            </p:cNvSpPr>
            <p:nvPr/>
          </p:nvSpPr>
          <p:spPr bwMode="auto">
            <a:xfrm>
              <a:off x="1619892" y="1675392"/>
              <a:ext cx="347766" cy="35911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grpSp>
      <p:sp>
        <p:nvSpPr>
          <p:cNvPr id="26" name="Rectangle 25">
            <a:extLst>
              <a:ext uri="{FF2B5EF4-FFF2-40B4-BE49-F238E27FC236}">
                <a16:creationId xmlns:a16="http://schemas.microsoft.com/office/drawing/2014/main" id="{FF776CCE-CB8B-5B45-B9DB-B7F504E4874F}"/>
              </a:ext>
            </a:extLst>
          </p:cNvPr>
          <p:cNvSpPr/>
          <p:nvPr/>
        </p:nvSpPr>
        <p:spPr>
          <a:xfrm>
            <a:off x="570971" y="2219854"/>
            <a:ext cx="1659734" cy="757130"/>
          </a:xfrm>
          <a:prstGeom prst="rect">
            <a:avLst/>
          </a:prstGeom>
        </p:spPr>
        <p:txBody>
          <a:bodyPr wrap="square">
            <a:spAutoFit/>
          </a:bodyPr>
          <a:lstStyle/>
          <a:p>
            <a:pPr algn="ctr" defTabSz="932472" fontAlgn="base">
              <a:lnSpc>
                <a:spcPct val="90000"/>
              </a:lnSpc>
              <a:spcBef>
                <a:spcPct val="0"/>
              </a:spcBef>
              <a:spcAft>
                <a:spcPct val="0"/>
              </a:spcAft>
            </a:pPr>
            <a:r>
              <a:rPr lang="en-US" sz="2000" dirty="0">
                <a:latin typeface="+mj-lt"/>
                <a:cs typeface="Segoe UI" pitchFamily="34" charset="0"/>
              </a:rPr>
              <a:t>Fairness</a:t>
            </a:r>
          </a:p>
          <a:p>
            <a:pPr algn="ctr" defTabSz="932472" fontAlgn="base">
              <a:lnSpc>
                <a:spcPct val="90000"/>
              </a:lnSpc>
              <a:spcBef>
                <a:spcPct val="0"/>
              </a:spcBef>
              <a:spcAft>
                <a:spcPct val="0"/>
              </a:spcAft>
            </a:pPr>
            <a:r>
              <a:rPr lang="en-US" sz="1400" dirty="0">
                <a:latin typeface="Segoe UI Semibold"/>
                <a:cs typeface="Segoe UI" pitchFamily="34" charset="0"/>
              </a:rPr>
              <a:t>Treat all people </a:t>
            </a:r>
            <a:br>
              <a:rPr lang="en-US" sz="1400" dirty="0">
                <a:latin typeface="Segoe UI Semibold"/>
                <a:cs typeface="Segoe UI" pitchFamily="34" charset="0"/>
              </a:rPr>
            </a:br>
            <a:r>
              <a:rPr lang="en-US" sz="1400" dirty="0">
                <a:latin typeface="Segoe UI Semibold"/>
                <a:cs typeface="Segoe UI" pitchFamily="34" charset="0"/>
              </a:rPr>
              <a:t>fairly and equally.</a:t>
            </a:r>
            <a:endParaRPr lang="en-US" sz="1400" dirty="0"/>
          </a:p>
        </p:txBody>
      </p:sp>
      <p:grpSp>
        <p:nvGrpSpPr>
          <p:cNvPr id="35" name="Group 34">
            <a:extLst>
              <a:ext uri="{FF2B5EF4-FFF2-40B4-BE49-F238E27FC236}">
                <a16:creationId xmlns:a16="http://schemas.microsoft.com/office/drawing/2014/main" id="{76FE5855-6AF6-A845-8DE0-ED8DCB18E84B}"/>
              </a:ext>
              <a:ext uri="{C183D7F6-B498-43B3-948B-1728B52AA6E4}">
                <adec:decorative xmlns:adec="http://schemas.microsoft.com/office/drawing/2017/decorative" val="1"/>
              </a:ext>
            </a:extLst>
          </p:cNvPr>
          <p:cNvGrpSpPr/>
          <p:nvPr/>
        </p:nvGrpSpPr>
        <p:grpSpPr>
          <a:xfrm>
            <a:off x="3887006" y="1263729"/>
            <a:ext cx="931470" cy="931468"/>
            <a:chOff x="4026965" y="1471838"/>
            <a:chExt cx="788528" cy="788528"/>
          </a:xfrm>
        </p:grpSpPr>
        <p:sp>
          <p:nvSpPr>
            <p:cNvPr id="27" name="Oval 26">
              <a:extLst>
                <a:ext uri="{FF2B5EF4-FFF2-40B4-BE49-F238E27FC236}">
                  <a16:creationId xmlns:a16="http://schemas.microsoft.com/office/drawing/2014/main" id="{8393577A-D3F5-EC4C-9DDC-94FF3E8FA234}"/>
                </a:ext>
              </a:extLst>
            </p:cNvPr>
            <p:cNvSpPr/>
            <p:nvPr/>
          </p:nvSpPr>
          <p:spPr bwMode="auto">
            <a:xfrm>
              <a:off x="4026965" y="1471838"/>
              <a:ext cx="788528" cy="78852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b="1" dirty="0">
                <a:solidFill>
                  <a:schemeClr val="tx1"/>
                </a:solidFill>
                <a:latin typeface="Segoe UI Semibold"/>
                <a:cs typeface="Segoe UI" pitchFamily="34" charset="0"/>
              </a:endParaRPr>
            </a:p>
          </p:txBody>
        </p:sp>
        <p:sp>
          <p:nvSpPr>
            <p:cNvPr id="16" name="Shield_EA18">
              <a:extLst>
                <a:ext uri="{FF2B5EF4-FFF2-40B4-BE49-F238E27FC236}">
                  <a16:creationId xmlns:a16="http://schemas.microsoft.com/office/drawing/2014/main" id="{64B56BC8-6667-5C46-908E-1F32FAB1B8C4}"/>
                </a:ext>
              </a:extLst>
            </p:cNvPr>
            <p:cNvSpPr>
              <a:spLocks noChangeAspect="1"/>
            </p:cNvSpPr>
            <p:nvPr/>
          </p:nvSpPr>
          <p:spPr bwMode="auto">
            <a:xfrm>
              <a:off x="4250767" y="1688748"/>
              <a:ext cx="340924" cy="362966"/>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2700"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30" name="Rectangle 29">
            <a:extLst>
              <a:ext uri="{FF2B5EF4-FFF2-40B4-BE49-F238E27FC236}">
                <a16:creationId xmlns:a16="http://schemas.microsoft.com/office/drawing/2014/main" id="{8DD065D6-0331-E848-BD8E-217DE6183CAF}"/>
              </a:ext>
            </a:extLst>
          </p:cNvPr>
          <p:cNvSpPr/>
          <p:nvPr/>
        </p:nvSpPr>
        <p:spPr>
          <a:xfrm>
            <a:off x="2871842" y="2219854"/>
            <a:ext cx="2961796" cy="757130"/>
          </a:xfrm>
          <a:prstGeom prst="rect">
            <a:avLst/>
          </a:prstGeom>
        </p:spPr>
        <p:txBody>
          <a:bodyPr wrap="square">
            <a:spAutoFit/>
          </a:bodyPr>
          <a:lstStyle/>
          <a:p>
            <a:pPr lvl="0" algn="ctr" defTabSz="932472" fontAlgn="base">
              <a:lnSpc>
                <a:spcPct val="90000"/>
              </a:lnSpc>
              <a:spcBef>
                <a:spcPct val="0"/>
              </a:spcBef>
              <a:spcAft>
                <a:spcPct val="0"/>
              </a:spcAft>
            </a:pPr>
            <a:r>
              <a:rPr lang="en-US" sz="2000" dirty="0">
                <a:latin typeface="+mj-lt"/>
                <a:cs typeface="Segoe UI" pitchFamily="34" charset="0"/>
              </a:rPr>
              <a:t>Reliability &amp; Safety</a:t>
            </a:r>
          </a:p>
          <a:p>
            <a:pPr lvl="0" algn="ctr" defTabSz="932472" fontAlgn="base">
              <a:lnSpc>
                <a:spcPct val="90000"/>
              </a:lnSpc>
              <a:spcBef>
                <a:spcPct val="0"/>
              </a:spcBef>
              <a:spcAft>
                <a:spcPct val="0"/>
              </a:spcAft>
            </a:pPr>
            <a:r>
              <a:rPr lang="en-US" sz="1400" dirty="0">
                <a:latin typeface="Segoe UI Semibold"/>
                <a:cs typeface="Segoe UI" pitchFamily="34" charset="0"/>
              </a:rPr>
              <a:t>Perform reliably </a:t>
            </a:r>
            <a:br>
              <a:rPr lang="en-US" sz="1400" dirty="0">
                <a:latin typeface="Segoe UI Semibold"/>
                <a:cs typeface="Segoe UI" pitchFamily="34" charset="0"/>
              </a:rPr>
            </a:br>
            <a:r>
              <a:rPr lang="en-US" sz="1400" dirty="0">
                <a:latin typeface="Segoe UI Semibold"/>
                <a:cs typeface="Segoe UI" pitchFamily="34" charset="0"/>
              </a:rPr>
              <a:t>and safely.</a:t>
            </a:r>
          </a:p>
        </p:txBody>
      </p:sp>
      <p:grpSp>
        <p:nvGrpSpPr>
          <p:cNvPr id="33" name="Group 32">
            <a:extLst>
              <a:ext uri="{FF2B5EF4-FFF2-40B4-BE49-F238E27FC236}">
                <a16:creationId xmlns:a16="http://schemas.microsoft.com/office/drawing/2014/main" id="{CD895F19-EA4F-F04F-80C6-0070CE59158A}"/>
              </a:ext>
              <a:ext uri="{C183D7F6-B498-43B3-948B-1728B52AA6E4}">
                <adec:decorative xmlns:adec="http://schemas.microsoft.com/office/drawing/2017/decorative" val="1"/>
              </a:ext>
            </a:extLst>
          </p:cNvPr>
          <p:cNvGrpSpPr/>
          <p:nvPr/>
        </p:nvGrpSpPr>
        <p:grpSpPr>
          <a:xfrm>
            <a:off x="7178385" y="1263729"/>
            <a:ext cx="931470" cy="931468"/>
            <a:chOff x="6665993" y="1471838"/>
            <a:chExt cx="788528" cy="788528"/>
          </a:xfrm>
        </p:grpSpPr>
        <p:sp>
          <p:nvSpPr>
            <p:cNvPr id="28" name="Oval 27">
              <a:extLst>
                <a:ext uri="{FF2B5EF4-FFF2-40B4-BE49-F238E27FC236}">
                  <a16:creationId xmlns:a16="http://schemas.microsoft.com/office/drawing/2014/main" id="{457622E2-2DF1-E843-AC75-961438AA60F2}"/>
                </a:ext>
              </a:extLst>
            </p:cNvPr>
            <p:cNvSpPr/>
            <p:nvPr/>
          </p:nvSpPr>
          <p:spPr bwMode="auto">
            <a:xfrm>
              <a:off x="6665993" y="1471838"/>
              <a:ext cx="788528" cy="78852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b="1" dirty="0">
                <a:solidFill>
                  <a:schemeClr val="tx1"/>
                </a:solidFill>
                <a:latin typeface="Segoe UI Semibold"/>
                <a:cs typeface="Segoe UI" pitchFamily="34" charset="0"/>
              </a:endParaRPr>
            </a:p>
          </p:txBody>
        </p:sp>
        <p:sp>
          <p:nvSpPr>
            <p:cNvPr id="18" name="Lock">
              <a:extLst>
                <a:ext uri="{FF2B5EF4-FFF2-40B4-BE49-F238E27FC236}">
                  <a16:creationId xmlns:a16="http://schemas.microsoft.com/office/drawing/2014/main" id="{507FB583-2BE5-A24C-81B4-8D27DF9D617F}"/>
                </a:ext>
              </a:extLst>
            </p:cNvPr>
            <p:cNvSpPr>
              <a:spLocks noChangeAspect="1" noEditPoints="1"/>
            </p:cNvSpPr>
            <p:nvPr/>
          </p:nvSpPr>
          <p:spPr bwMode="auto">
            <a:xfrm>
              <a:off x="6916594" y="1665286"/>
              <a:ext cx="264176" cy="369222"/>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31" name="Rectangle 30">
            <a:extLst>
              <a:ext uri="{FF2B5EF4-FFF2-40B4-BE49-F238E27FC236}">
                <a16:creationId xmlns:a16="http://schemas.microsoft.com/office/drawing/2014/main" id="{15E6061B-C446-D64B-9862-FCB5F7568530}"/>
              </a:ext>
            </a:extLst>
          </p:cNvPr>
          <p:cNvSpPr/>
          <p:nvPr/>
        </p:nvSpPr>
        <p:spPr>
          <a:xfrm>
            <a:off x="6269349" y="2219854"/>
            <a:ext cx="2749540" cy="757130"/>
          </a:xfrm>
          <a:prstGeom prst="rect">
            <a:avLst/>
          </a:prstGeom>
        </p:spPr>
        <p:txBody>
          <a:bodyPr wrap="square">
            <a:spAutoFit/>
          </a:bodyPr>
          <a:lstStyle/>
          <a:p>
            <a:pPr algn="ctr" defTabSz="932472" fontAlgn="base">
              <a:lnSpc>
                <a:spcPct val="90000"/>
              </a:lnSpc>
              <a:spcBef>
                <a:spcPct val="0"/>
              </a:spcBef>
              <a:spcAft>
                <a:spcPct val="0"/>
              </a:spcAft>
            </a:pPr>
            <a:r>
              <a:rPr lang="en-US" sz="2000" dirty="0">
                <a:latin typeface="+mj-lt"/>
                <a:cs typeface="Segoe UI" pitchFamily="34" charset="0"/>
              </a:rPr>
              <a:t>Privacy &amp; Security</a:t>
            </a:r>
          </a:p>
          <a:p>
            <a:pPr algn="ctr" defTabSz="932472" fontAlgn="base">
              <a:lnSpc>
                <a:spcPct val="90000"/>
              </a:lnSpc>
              <a:spcBef>
                <a:spcPct val="0"/>
              </a:spcBef>
              <a:spcAft>
                <a:spcPct val="0"/>
              </a:spcAft>
            </a:pPr>
            <a:r>
              <a:rPr lang="en-US" sz="1400" dirty="0">
                <a:latin typeface="Segoe UI Semibold"/>
                <a:cs typeface="Segoe UI" pitchFamily="34" charset="0"/>
              </a:rPr>
              <a:t>Respect everyone’s</a:t>
            </a:r>
            <a:br>
              <a:rPr lang="en-US" sz="1400" dirty="0">
                <a:latin typeface="Segoe UI Semibold"/>
                <a:cs typeface="Segoe UI" pitchFamily="34" charset="0"/>
              </a:rPr>
            </a:br>
            <a:r>
              <a:rPr lang="en-US" sz="1400" dirty="0">
                <a:latin typeface="Segoe UI Semibold"/>
                <a:cs typeface="Segoe UI" pitchFamily="34" charset="0"/>
              </a:rPr>
              <a:t> privacy.</a:t>
            </a:r>
          </a:p>
        </p:txBody>
      </p:sp>
      <p:grpSp>
        <p:nvGrpSpPr>
          <p:cNvPr id="34" name="Group 33">
            <a:extLst>
              <a:ext uri="{FF2B5EF4-FFF2-40B4-BE49-F238E27FC236}">
                <a16:creationId xmlns:a16="http://schemas.microsoft.com/office/drawing/2014/main" id="{7DD6A03F-427C-054A-AA8F-65C37630D696}"/>
              </a:ext>
              <a:ext uri="{C183D7F6-B498-43B3-948B-1728B52AA6E4}">
                <adec:decorative xmlns:adec="http://schemas.microsoft.com/office/drawing/2017/decorative" val="1"/>
              </a:ext>
            </a:extLst>
          </p:cNvPr>
          <p:cNvGrpSpPr/>
          <p:nvPr/>
        </p:nvGrpSpPr>
        <p:grpSpPr>
          <a:xfrm>
            <a:off x="10168822" y="1263729"/>
            <a:ext cx="931470" cy="931468"/>
            <a:chOff x="9281870" y="1471838"/>
            <a:chExt cx="788528" cy="788528"/>
          </a:xfrm>
        </p:grpSpPr>
        <p:sp>
          <p:nvSpPr>
            <p:cNvPr id="29" name="Oval 28">
              <a:extLst>
                <a:ext uri="{FF2B5EF4-FFF2-40B4-BE49-F238E27FC236}">
                  <a16:creationId xmlns:a16="http://schemas.microsoft.com/office/drawing/2014/main" id="{BF2F7237-209E-5849-A873-D7857E0A97BF}"/>
                </a:ext>
              </a:extLst>
            </p:cNvPr>
            <p:cNvSpPr/>
            <p:nvPr/>
          </p:nvSpPr>
          <p:spPr bwMode="auto">
            <a:xfrm>
              <a:off x="9281870" y="1471838"/>
              <a:ext cx="788528" cy="788528"/>
            </a:xfrm>
            <a:prstGeom prst="ellipse">
              <a:avLst/>
            </a:prstGeom>
            <a:solidFill>
              <a:schemeClr val="accent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b="1" dirty="0">
                <a:solidFill>
                  <a:schemeClr val="tx1"/>
                </a:solidFill>
                <a:latin typeface="Segoe UI Semibold"/>
                <a:cs typeface="Segoe UI" pitchFamily="34" charset="0"/>
              </a:endParaRPr>
            </a:p>
          </p:txBody>
        </p:sp>
        <p:sp>
          <p:nvSpPr>
            <p:cNvPr id="19" name="Family_EBDA">
              <a:extLst>
                <a:ext uri="{FF2B5EF4-FFF2-40B4-BE49-F238E27FC236}">
                  <a16:creationId xmlns:a16="http://schemas.microsoft.com/office/drawing/2014/main" id="{20009C7A-06BD-7945-A9EE-6C70B1A2C50F}"/>
                </a:ext>
              </a:extLst>
            </p:cNvPr>
            <p:cNvSpPr>
              <a:spLocks noChangeAspect="1" noEditPoints="1"/>
            </p:cNvSpPr>
            <p:nvPr/>
          </p:nvSpPr>
          <p:spPr bwMode="auto">
            <a:xfrm>
              <a:off x="9448223" y="1626479"/>
              <a:ext cx="455822" cy="411332"/>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32" name="Rectangle 31">
            <a:extLst>
              <a:ext uri="{FF2B5EF4-FFF2-40B4-BE49-F238E27FC236}">
                <a16:creationId xmlns:a16="http://schemas.microsoft.com/office/drawing/2014/main" id="{81C288A8-74B3-8B43-A21D-280C62E45E4E}"/>
              </a:ext>
            </a:extLst>
          </p:cNvPr>
          <p:cNvSpPr/>
          <p:nvPr/>
        </p:nvSpPr>
        <p:spPr>
          <a:xfrm>
            <a:off x="9560689" y="2219854"/>
            <a:ext cx="2147734" cy="757130"/>
          </a:xfrm>
          <a:prstGeom prst="rect">
            <a:avLst/>
          </a:prstGeom>
        </p:spPr>
        <p:txBody>
          <a:bodyPr wrap="square">
            <a:spAutoFit/>
          </a:bodyPr>
          <a:lstStyle/>
          <a:p>
            <a:pPr algn="ctr" defTabSz="932472" fontAlgn="base">
              <a:lnSpc>
                <a:spcPct val="90000"/>
              </a:lnSpc>
              <a:spcBef>
                <a:spcPct val="0"/>
              </a:spcBef>
              <a:spcAft>
                <a:spcPct val="0"/>
              </a:spcAft>
            </a:pPr>
            <a:r>
              <a:rPr lang="en-US" sz="2000" dirty="0">
                <a:latin typeface="+mj-lt"/>
                <a:cs typeface="Segoe UI" pitchFamily="34" charset="0"/>
              </a:rPr>
              <a:t>Inclusiveness </a:t>
            </a:r>
          </a:p>
          <a:p>
            <a:pPr algn="ctr" defTabSz="932472" fontAlgn="base">
              <a:lnSpc>
                <a:spcPct val="90000"/>
              </a:lnSpc>
              <a:spcBef>
                <a:spcPct val="0"/>
              </a:spcBef>
              <a:spcAft>
                <a:spcPct val="0"/>
              </a:spcAft>
            </a:pPr>
            <a:r>
              <a:rPr lang="en-US" sz="1400" dirty="0">
                <a:latin typeface="Segoe UI Semibold"/>
                <a:cs typeface="Segoe UI" pitchFamily="34" charset="0"/>
              </a:rPr>
              <a:t>Empower and </a:t>
            </a:r>
            <a:br>
              <a:rPr lang="en-US" sz="1400" dirty="0">
                <a:latin typeface="Segoe UI Semibold"/>
                <a:cs typeface="Segoe UI" pitchFamily="34" charset="0"/>
              </a:rPr>
            </a:br>
            <a:r>
              <a:rPr lang="en-US" sz="1400" dirty="0">
                <a:latin typeface="Segoe UI Semibold"/>
                <a:cs typeface="Segoe UI" pitchFamily="34" charset="0"/>
              </a:rPr>
              <a:t>engage everyone.</a:t>
            </a:r>
          </a:p>
        </p:txBody>
      </p:sp>
      <p:sp>
        <p:nvSpPr>
          <p:cNvPr id="41" name="Rectangle 40">
            <a:extLst>
              <a:ext uri="{FF2B5EF4-FFF2-40B4-BE49-F238E27FC236}">
                <a16:creationId xmlns:a16="http://schemas.microsoft.com/office/drawing/2014/main" id="{06E05BAC-5042-D74F-A0CC-39304FB63454}"/>
              </a:ext>
            </a:extLst>
          </p:cNvPr>
          <p:cNvSpPr/>
          <p:nvPr/>
        </p:nvSpPr>
        <p:spPr>
          <a:xfrm>
            <a:off x="4296202" y="3835152"/>
            <a:ext cx="3624922" cy="563231"/>
          </a:xfrm>
          <a:prstGeom prst="rect">
            <a:avLst/>
          </a:prstGeom>
          <a:ln>
            <a:noFill/>
          </a:ln>
        </p:spPr>
        <p:txBody>
          <a:bodyPr wrap="square">
            <a:spAutoFit/>
          </a:bodyPr>
          <a:lstStyle/>
          <a:p>
            <a:pPr algn="ctr" defTabSz="932472" fontAlgn="base">
              <a:lnSpc>
                <a:spcPct val="90000"/>
              </a:lnSpc>
              <a:spcBef>
                <a:spcPct val="0"/>
              </a:spcBef>
              <a:spcAft>
                <a:spcPct val="0"/>
              </a:spcAft>
            </a:pPr>
            <a:r>
              <a:rPr lang="en-US" sz="2000" dirty="0">
                <a:latin typeface="+mj-lt"/>
                <a:cs typeface="Segoe UI" pitchFamily="34" charset="0"/>
              </a:rPr>
              <a:t>Transparency</a:t>
            </a:r>
          </a:p>
          <a:p>
            <a:pPr lvl="0" algn="ctr" defTabSz="932472" fontAlgn="base">
              <a:lnSpc>
                <a:spcPct val="90000"/>
              </a:lnSpc>
              <a:spcBef>
                <a:spcPct val="0"/>
              </a:spcBef>
              <a:spcAft>
                <a:spcPct val="0"/>
              </a:spcAft>
            </a:pPr>
            <a:r>
              <a:rPr lang="en-US" sz="1400" b="1" dirty="0">
                <a:latin typeface="Segoe UI Semibold"/>
                <a:cs typeface="Segoe UI" pitchFamily="34" charset="0"/>
              </a:rPr>
              <a:t> </a:t>
            </a:r>
            <a:r>
              <a:rPr lang="en-US" sz="1400" dirty="0">
                <a:latin typeface="Segoe UI Semibold"/>
                <a:cs typeface="Segoe UI" pitchFamily="34" charset="0"/>
              </a:rPr>
              <a:t>AI systems should be easy-to-understand.</a:t>
            </a:r>
          </a:p>
        </p:txBody>
      </p:sp>
      <p:cxnSp>
        <p:nvCxnSpPr>
          <p:cNvPr id="43" name="Straight Connector 42">
            <a:extLst>
              <a:ext uri="{FF2B5EF4-FFF2-40B4-BE49-F238E27FC236}">
                <a16:creationId xmlns:a16="http://schemas.microsoft.com/office/drawing/2014/main" id="{1FAFFB05-40E1-6842-B3AF-9E7C838EAB40}"/>
              </a:ext>
              <a:ext uri="{C183D7F6-B498-43B3-948B-1728B52AA6E4}">
                <adec:decorative xmlns:adec="http://schemas.microsoft.com/office/drawing/2017/decorative" val="1"/>
              </a:ext>
            </a:extLst>
          </p:cNvPr>
          <p:cNvCxnSpPr>
            <a:cxnSpLocks/>
          </p:cNvCxnSpPr>
          <p:nvPr/>
        </p:nvCxnSpPr>
        <p:spPr>
          <a:xfrm>
            <a:off x="663798" y="3356776"/>
            <a:ext cx="10942985" cy="0"/>
          </a:xfrm>
          <a:prstGeom prst="line">
            <a:avLst/>
          </a:prstGeom>
          <a:ln w="38100">
            <a:solidFill>
              <a:schemeClr val="accent2"/>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7ED741F8-D751-5C47-A5C7-FC7D227AEDC6}"/>
              </a:ext>
              <a:ext uri="{C183D7F6-B498-43B3-948B-1728B52AA6E4}">
                <adec:decorative xmlns:adec="http://schemas.microsoft.com/office/drawing/2017/decorative" val="1"/>
              </a:ext>
            </a:extLst>
          </p:cNvPr>
          <p:cNvGrpSpPr/>
          <p:nvPr/>
        </p:nvGrpSpPr>
        <p:grpSpPr>
          <a:xfrm>
            <a:off x="5642928" y="2891042"/>
            <a:ext cx="931470" cy="931468"/>
            <a:chOff x="3639326" y="4086064"/>
            <a:chExt cx="931470" cy="931468"/>
          </a:xfrm>
        </p:grpSpPr>
        <p:sp>
          <p:nvSpPr>
            <p:cNvPr id="47" name="Oval 46">
              <a:extLst>
                <a:ext uri="{FF2B5EF4-FFF2-40B4-BE49-F238E27FC236}">
                  <a16:creationId xmlns:a16="http://schemas.microsoft.com/office/drawing/2014/main" id="{BEF71375-89F3-514B-ABDB-9EEF5222C69B}"/>
                </a:ext>
              </a:extLst>
            </p:cNvPr>
            <p:cNvSpPr/>
            <p:nvPr/>
          </p:nvSpPr>
          <p:spPr bwMode="auto">
            <a:xfrm>
              <a:off x="3639326" y="4086064"/>
              <a:ext cx="931470" cy="931468"/>
            </a:xfrm>
            <a:prstGeom prst="ellipse">
              <a:avLst/>
            </a:prstGeom>
            <a:solidFill>
              <a:schemeClr val="accent2"/>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b="1" dirty="0">
                <a:solidFill>
                  <a:schemeClr val="tx1"/>
                </a:solidFill>
                <a:latin typeface="Segoe UI Semibold"/>
                <a:cs typeface="Segoe UI" pitchFamily="34" charset="0"/>
              </a:endParaRPr>
            </a:p>
          </p:txBody>
        </p:sp>
        <p:sp>
          <p:nvSpPr>
            <p:cNvPr id="20" name="Eye">
              <a:extLst>
                <a:ext uri="{FF2B5EF4-FFF2-40B4-BE49-F238E27FC236}">
                  <a16:creationId xmlns:a16="http://schemas.microsoft.com/office/drawing/2014/main" id="{5ECEDF75-1C6C-4E46-8248-D85E30FB61D7}"/>
                </a:ext>
              </a:extLst>
            </p:cNvPr>
            <p:cNvSpPr>
              <a:spLocks noChangeAspect="1" noEditPoints="1"/>
            </p:cNvSpPr>
            <p:nvPr/>
          </p:nvSpPr>
          <p:spPr bwMode="auto">
            <a:xfrm>
              <a:off x="3830036" y="4404512"/>
              <a:ext cx="533534" cy="29457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59" name="Rectangle 58">
            <a:extLst>
              <a:ext uri="{FF2B5EF4-FFF2-40B4-BE49-F238E27FC236}">
                <a16:creationId xmlns:a16="http://schemas.microsoft.com/office/drawing/2014/main" id="{11347FE4-655B-1E42-93E5-1583241D0240}"/>
              </a:ext>
            </a:extLst>
          </p:cNvPr>
          <p:cNvSpPr/>
          <p:nvPr/>
        </p:nvSpPr>
        <p:spPr>
          <a:xfrm>
            <a:off x="2425144" y="5486228"/>
            <a:ext cx="7367038" cy="563231"/>
          </a:xfrm>
          <a:prstGeom prst="rect">
            <a:avLst/>
          </a:prstGeom>
          <a:ln>
            <a:noFill/>
          </a:ln>
        </p:spPr>
        <p:txBody>
          <a:bodyPr wrap="square">
            <a:spAutoFit/>
          </a:bodyPr>
          <a:lstStyle/>
          <a:p>
            <a:pPr algn="ctr" defTabSz="932472" fontAlgn="base">
              <a:lnSpc>
                <a:spcPct val="90000"/>
              </a:lnSpc>
              <a:spcBef>
                <a:spcPct val="0"/>
              </a:spcBef>
              <a:spcAft>
                <a:spcPct val="0"/>
              </a:spcAft>
            </a:pPr>
            <a:r>
              <a:rPr lang="en-US" sz="2000" b="1" dirty="0">
                <a:latin typeface="Segoe UI Semibold"/>
                <a:cs typeface="Segoe UI" pitchFamily="34" charset="0"/>
              </a:rPr>
              <a:t>Accountability</a:t>
            </a:r>
          </a:p>
          <a:p>
            <a:pPr algn="ctr" defTabSz="932472" fontAlgn="base">
              <a:lnSpc>
                <a:spcPct val="90000"/>
              </a:lnSpc>
              <a:spcBef>
                <a:spcPct val="0"/>
              </a:spcBef>
              <a:spcAft>
                <a:spcPct val="0"/>
              </a:spcAft>
            </a:pPr>
            <a:r>
              <a:rPr lang="en-US" sz="1400" b="1" dirty="0">
                <a:latin typeface="Segoe UI Semibold"/>
                <a:cs typeface="Segoe UI" pitchFamily="34" charset="0"/>
              </a:rPr>
              <a:t> AI systems should be responsible and have algorithmic accountability.</a:t>
            </a:r>
          </a:p>
        </p:txBody>
      </p:sp>
      <p:cxnSp>
        <p:nvCxnSpPr>
          <p:cNvPr id="66" name="Straight Connector 65">
            <a:extLst>
              <a:ext uri="{FF2B5EF4-FFF2-40B4-BE49-F238E27FC236}">
                <a16:creationId xmlns:a16="http://schemas.microsoft.com/office/drawing/2014/main" id="{1CC48277-53CA-3141-A292-33E6DB500BA1}"/>
              </a:ext>
              <a:ext uri="{C183D7F6-B498-43B3-948B-1728B52AA6E4}">
                <adec:decorative xmlns:adec="http://schemas.microsoft.com/office/drawing/2017/decorative" val="1"/>
              </a:ext>
            </a:extLst>
          </p:cNvPr>
          <p:cNvCxnSpPr>
            <a:cxnSpLocks/>
          </p:cNvCxnSpPr>
          <p:nvPr/>
        </p:nvCxnSpPr>
        <p:spPr>
          <a:xfrm>
            <a:off x="663798" y="5007852"/>
            <a:ext cx="10942985" cy="0"/>
          </a:xfrm>
          <a:prstGeom prst="line">
            <a:avLst/>
          </a:prstGeom>
          <a:ln w="38100">
            <a:solidFill>
              <a:schemeClr val="accent5">
                <a:lumMod val="75000"/>
              </a:schemeClr>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99E5058A-ECE6-7F40-A051-2FEF67220A81}"/>
              </a:ext>
              <a:ext uri="{C183D7F6-B498-43B3-948B-1728B52AA6E4}">
                <adec:decorative xmlns:adec="http://schemas.microsoft.com/office/drawing/2017/decorative" val="1"/>
              </a:ext>
            </a:extLst>
          </p:cNvPr>
          <p:cNvGrpSpPr/>
          <p:nvPr/>
        </p:nvGrpSpPr>
        <p:grpSpPr>
          <a:xfrm>
            <a:off x="5642928" y="4542118"/>
            <a:ext cx="931470" cy="931468"/>
            <a:chOff x="5642928" y="4776669"/>
            <a:chExt cx="931470" cy="931468"/>
          </a:xfrm>
        </p:grpSpPr>
        <p:sp>
          <p:nvSpPr>
            <p:cNvPr id="62" name="Oval 61">
              <a:extLst>
                <a:ext uri="{FF2B5EF4-FFF2-40B4-BE49-F238E27FC236}">
                  <a16:creationId xmlns:a16="http://schemas.microsoft.com/office/drawing/2014/main" id="{93D6E342-6895-0C49-A5CB-6F26C24AB2E1}"/>
                </a:ext>
              </a:extLst>
            </p:cNvPr>
            <p:cNvSpPr/>
            <p:nvPr/>
          </p:nvSpPr>
          <p:spPr bwMode="auto">
            <a:xfrm>
              <a:off x="5642928" y="4776669"/>
              <a:ext cx="931470" cy="931468"/>
            </a:xfrm>
            <a:prstGeom prst="ellipse">
              <a:avLst/>
            </a:prstGeom>
            <a:solidFill>
              <a:schemeClr val="accent5">
                <a:lumMod val="75000"/>
              </a:schemeClr>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00" b="1" dirty="0">
                <a:solidFill>
                  <a:schemeClr val="tx1"/>
                </a:solidFill>
                <a:latin typeface="Segoe UI Semibold"/>
                <a:cs typeface="Segoe UI" pitchFamily="34" charset="0"/>
              </a:endParaRPr>
            </a:p>
          </p:txBody>
        </p:sp>
        <p:sp>
          <p:nvSpPr>
            <p:cNvPr id="21" name="Commitments_EC4D">
              <a:extLst>
                <a:ext uri="{FF2B5EF4-FFF2-40B4-BE49-F238E27FC236}">
                  <a16:creationId xmlns:a16="http://schemas.microsoft.com/office/drawing/2014/main" id="{850CD94A-B66E-624D-92ED-BE00433CCD23}"/>
                </a:ext>
              </a:extLst>
            </p:cNvPr>
            <p:cNvSpPr>
              <a:spLocks noChangeAspect="1" noEditPoints="1"/>
            </p:cNvSpPr>
            <p:nvPr/>
          </p:nvSpPr>
          <p:spPr bwMode="auto">
            <a:xfrm>
              <a:off x="5842231" y="4996304"/>
              <a:ext cx="524942" cy="49219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36624982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724A104-12E9-8748-B96B-DF3E7256DF03}"/>
              </a:ext>
            </a:extLst>
          </p:cNvPr>
          <p:cNvSpPr txBox="1"/>
          <p:nvPr/>
        </p:nvSpPr>
        <p:spPr>
          <a:xfrm>
            <a:off x="405830" y="2606157"/>
            <a:ext cx="11334013" cy="2554545"/>
          </a:xfrm>
          <a:prstGeom prst="rect">
            <a:avLst/>
          </a:prstGeom>
          <a:noFill/>
        </p:spPr>
        <p:txBody>
          <a:bodyPr wrap="square" rtlCol="0">
            <a:spAutoFit/>
          </a:bodyPr>
          <a:lstStyle/>
          <a:p>
            <a:r>
              <a:rPr lang="en-AU" sz="8000" dirty="0"/>
              <a:t>Write Your Ethics Statement</a:t>
            </a:r>
          </a:p>
        </p:txBody>
      </p:sp>
    </p:spTree>
    <p:extLst>
      <p:ext uri="{BB962C8B-B14F-4D97-AF65-F5344CB8AC3E}">
        <p14:creationId xmlns:p14="http://schemas.microsoft.com/office/powerpoint/2010/main" val="3708863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05E53-5201-B44C-A02F-5E30440E8548}"/>
              </a:ext>
            </a:extLst>
          </p:cNvPr>
          <p:cNvSpPr>
            <a:spLocks noGrp="1"/>
          </p:cNvSpPr>
          <p:nvPr>
            <p:ph type="title"/>
          </p:nvPr>
        </p:nvSpPr>
        <p:spPr/>
        <p:txBody>
          <a:bodyPr/>
          <a:lstStyle/>
          <a:p>
            <a:r>
              <a:rPr lang="en-US" dirty="0"/>
              <a:t>Ethics statement.			</a:t>
            </a:r>
          </a:p>
        </p:txBody>
      </p:sp>
      <p:graphicFrame>
        <p:nvGraphicFramePr>
          <p:cNvPr id="3" name="Table 3">
            <a:extLst>
              <a:ext uri="{FF2B5EF4-FFF2-40B4-BE49-F238E27FC236}">
                <a16:creationId xmlns:a16="http://schemas.microsoft.com/office/drawing/2014/main" id="{8BB3EDC5-8F42-4946-AC9E-34AD14A4EB78}"/>
              </a:ext>
            </a:extLst>
          </p:cNvPr>
          <p:cNvGraphicFramePr>
            <a:graphicFrameLocks noGrp="1"/>
          </p:cNvGraphicFramePr>
          <p:nvPr>
            <p:extLst>
              <p:ext uri="{D42A27DB-BD31-4B8C-83A1-F6EECF244321}">
                <p14:modId xmlns:p14="http://schemas.microsoft.com/office/powerpoint/2010/main" val="490609980"/>
              </p:ext>
            </p:extLst>
          </p:nvPr>
        </p:nvGraphicFramePr>
        <p:xfrm>
          <a:off x="460075" y="1409779"/>
          <a:ext cx="10662249" cy="3169920"/>
        </p:xfrm>
        <a:graphic>
          <a:graphicData uri="http://schemas.openxmlformats.org/drawingml/2006/table">
            <a:tbl>
              <a:tblPr firstRow="1" bandRow="1">
                <a:tableStyleId>{5C22544A-7EE6-4342-B048-85BDC9FD1C3A}</a:tableStyleId>
              </a:tblPr>
              <a:tblGrid>
                <a:gridCol w="2996242">
                  <a:extLst>
                    <a:ext uri="{9D8B030D-6E8A-4147-A177-3AD203B41FA5}">
                      <a16:colId xmlns:a16="http://schemas.microsoft.com/office/drawing/2014/main" val="537343710"/>
                    </a:ext>
                  </a:extLst>
                </a:gridCol>
                <a:gridCol w="7666007">
                  <a:extLst>
                    <a:ext uri="{9D8B030D-6E8A-4147-A177-3AD203B41FA5}">
                      <a16:colId xmlns:a16="http://schemas.microsoft.com/office/drawing/2014/main" val="4044293294"/>
                    </a:ext>
                  </a:extLst>
                </a:gridCol>
              </a:tblGrid>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sz="2200" kern="1200" dirty="0">
                          <a:solidFill>
                            <a:schemeClr val="accent3"/>
                          </a:solidFill>
                          <a:latin typeface="+mj-lt"/>
                          <a:ea typeface="+mn-ea"/>
                          <a:cs typeface="+mn-cs"/>
                        </a:rPr>
                        <a:t>Fairness: </a:t>
                      </a:r>
                      <a:endParaRPr lang="en-GB" sz="2200" kern="1200" dirty="0">
                        <a:solidFill>
                          <a:schemeClr val="accent3"/>
                        </a:solidFill>
                        <a:latin typeface="+mj-lt"/>
                        <a:ea typeface="+mn-ea"/>
                        <a:cs typeface="+mn-cs"/>
                      </a:endParaRPr>
                    </a:p>
                    <a:p>
                      <a:endParaRPr lang="en-GB"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sz="2200" kern="1200" dirty="0">
                          <a:solidFill>
                            <a:schemeClr val="tx1"/>
                          </a:solidFill>
                          <a:latin typeface="+mj-lt"/>
                          <a:ea typeface="+mn-ea"/>
                          <a:cs typeface="+mn-cs"/>
                        </a:rPr>
                        <a:t>We believe our AI concept is fair because…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0426839"/>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sz="2200" b="1" kern="1200" dirty="0">
                          <a:solidFill>
                            <a:schemeClr val="accent3"/>
                          </a:solidFill>
                          <a:latin typeface="+mj-lt"/>
                          <a:ea typeface="+mn-ea"/>
                          <a:cs typeface="+mn-cs"/>
                        </a:rPr>
                        <a:t>Inclusiveness: </a:t>
                      </a:r>
                      <a:endParaRPr lang="en-GB" sz="2200" b="1" kern="1200" dirty="0">
                        <a:solidFill>
                          <a:schemeClr val="accent3"/>
                        </a:solidFill>
                        <a:latin typeface="+mj-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sz="2200" b="1" kern="1200" dirty="0">
                          <a:solidFill>
                            <a:schemeClr val="tx1"/>
                          </a:solidFill>
                          <a:latin typeface="+mj-lt"/>
                          <a:ea typeface="+mn-ea"/>
                          <a:cs typeface="+mn-cs"/>
                        </a:rPr>
                        <a:t>We believe our AI concept is inclusive because…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5715144"/>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sz="2200" b="1" kern="1200" dirty="0">
                          <a:solidFill>
                            <a:schemeClr val="accent3"/>
                          </a:solidFill>
                          <a:latin typeface="+mj-lt"/>
                          <a:ea typeface="+mn-ea"/>
                          <a:cs typeface="+mn-cs"/>
                        </a:rPr>
                        <a:t>Reliability &amp; Safety: </a:t>
                      </a:r>
                      <a:endParaRPr lang="en-GB" sz="2200" b="1" kern="1200" dirty="0">
                        <a:solidFill>
                          <a:schemeClr val="accent3"/>
                        </a:solidFill>
                        <a:latin typeface="+mj-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sz="2200" b="1" kern="1200" dirty="0">
                          <a:solidFill>
                            <a:schemeClr val="tx1"/>
                          </a:solidFill>
                          <a:latin typeface="+mj-lt"/>
                          <a:ea typeface="+mn-ea"/>
                          <a:cs typeface="+mn-cs"/>
                        </a:rPr>
                        <a:t>We believe our AI concept is reliable and safe because…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815548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sz="2200" b="1" kern="1200" dirty="0">
                          <a:solidFill>
                            <a:schemeClr val="accent3"/>
                          </a:solidFill>
                          <a:latin typeface="+mj-lt"/>
                          <a:ea typeface="+mn-ea"/>
                          <a:cs typeface="+mn-cs"/>
                        </a:rPr>
                        <a:t>Privacy &amp; Security: </a:t>
                      </a:r>
                      <a:endParaRPr lang="en-GB" sz="2200" b="1" kern="1200" dirty="0">
                        <a:solidFill>
                          <a:schemeClr val="accent3"/>
                        </a:solidFill>
                        <a:latin typeface="+mj-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sz="2200" b="1" kern="1200" dirty="0">
                          <a:solidFill>
                            <a:schemeClr val="tx1"/>
                          </a:solidFill>
                          <a:latin typeface="+mj-lt"/>
                          <a:ea typeface="+mn-ea"/>
                          <a:cs typeface="+mn-cs"/>
                        </a:rPr>
                        <a:t>We believe our AI concept respects privacy and is secure because…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32340378"/>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sz="2200" b="1" kern="1200" dirty="0">
                          <a:solidFill>
                            <a:schemeClr val="accent3"/>
                          </a:solidFill>
                          <a:latin typeface="+mj-lt"/>
                          <a:ea typeface="+mn-ea"/>
                          <a:cs typeface="+mn-cs"/>
                        </a:rPr>
                        <a:t>Transparency: </a:t>
                      </a:r>
                      <a:endParaRPr lang="en-GB" sz="2200" b="1" kern="1200" dirty="0">
                        <a:solidFill>
                          <a:schemeClr val="accent3"/>
                        </a:solidFill>
                        <a:latin typeface="+mj-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sz="2200" b="1" kern="1200" dirty="0">
                          <a:solidFill>
                            <a:schemeClr val="tx1"/>
                          </a:solidFill>
                          <a:latin typeface="+mj-lt"/>
                          <a:ea typeface="+mn-ea"/>
                          <a:cs typeface="+mn-cs"/>
                        </a:rPr>
                        <a:t>We believe our AI concept is understandable because…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41980198"/>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sz="2200" b="1" kern="1200" dirty="0">
                          <a:solidFill>
                            <a:schemeClr val="accent3"/>
                          </a:solidFill>
                          <a:latin typeface="+mj-lt"/>
                          <a:ea typeface="+mn-ea"/>
                          <a:cs typeface="+mn-cs"/>
                        </a:rPr>
                        <a:t>Accountability: </a:t>
                      </a:r>
                      <a:endParaRPr lang="en-GB" sz="2200" b="1" kern="1200" dirty="0">
                        <a:solidFill>
                          <a:schemeClr val="accent3"/>
                        </a:solidFill>
                        <a:latin typeface="+mj-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sz="2200" b="1" kern="1200" dirty="0">
                          <a:solidFill>
                            <a:schemeClr val="tx1"/>
                          </a:solidFill>
                          <a:latin typeface="+mj-lt"/>
                          <a:ea typeface="+mn-ea"/>
                          <a:cs typeface="+mn-cs"/>
                        </a:rPr>
                        <a:t>We believe our AI concept is accountable because…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64756796"/>
                  </a:ext>
                </a:extLst>
              </a:tr>
            </a:tbl>
          </a:graphicData>
        </a:graphic>
      </p:graphicFrame>
    </p:spTree>
    <p:extLst>
      <p:ext uri="{BB962C8B-B14F-4D97-AF65-F5344CB8AC3E}">
        <p14:creationId xmlns:p14="http://schemas.microsoft.com/office/powerpoint/2010/main" val="5946171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9B3EC67-8900-2540-B326-A989F9DF38CD}"/>
              </a:ext>
            </a:extLst>
          </p:cNvPr>
          <p:cNvSpPr txBox="1"/>
          <p:nvPr/>
        </p:nvSpPr>
        <p:spPr>
          <a:xfrm>
            <a:off x="463705" y="5886956"/>
            <a:ext cx="9639945" cy="461665"/>
          </a:xfrm>
          <a:prstGeom prst="rect">
            <a:avLst/>
          </a:prstGeom>
          <a:noFill/>
        </p:spPr>
        <p:txBody>
          <a:bodyPr wrap="square" rtlCol="0">
            <a:spAutoFit/>
          </a:bodyPr>
          <a:lstStyle>
            <a:defPPr>
              <a:defRPr lang="en-US"/>
            </a:defPPr>
            <a:lvl1pPr>
              <a:defRPr>
                <a:solidFill>
                  <a:schemeClr val="accent4"/>
                </a:solidFill>
                <a:latin typeface="+mj-lt"/>
              </a:defRPr>
            </a:lvl1pPr>
          </a:lstStyle>
          <a:p>
            <a:r>
              <a:rPr lang="en-AU" sz="2400" dirty="0">
                <a:solidFill>
                  <a:schemeClr val="accent3"/>
                </a:solidFill>
              </a:rPr>
              <a:t>[covering the basics]</a:t>
            </a:r>
          </a:p>
        </p:txBody>
      </p:sp>
      <p:sp>
        <p:nvSpPr>
          <p:cNvPr id="8" name="TextBox 7">
            <a:extLst>
              <a:ext uri="{FF2B5EF4-FFF2-40B4-BE49-F238E27FC236}">
                <a16:creationId xmlns:a16="http://schemas.microsoft.com/office/drawing/2014/main" id="{9E6B62D8-AA50-4E4C-BA39-0C2C313AA4D1}"/>
              </a:ext>
            </a:extLst>
          </p:cNvPr>
          <p:cNvSpPr txBox="1"/>
          <p:nvPr/>
        </p:nvSpPr>
        <p:spPr>
          <a:xfrm>
            <a:off x="405830" y="4563517"/>
            <a:ext cx="11334013" cy="1323439"/>
          </a:xfrm>
          <a:prstGeom prst="rect">
            <a:avLst/>
          </a:prstGeom>
          <a:noFill/>
        </p:spPr>
        <p:txBody>
          <a:bodyPr wrap="square" rtlCol="0">
            <a:spAutoFit/>
          </a:bodyPr>
          <a:lstStyle/>
          <a:p>
            <a:pPr lvl="0" defTabSz="914400"/>
            <a:r>
              <a:rPr lang="en-AU" sz="8000" kern="0" dirty="0">
                <a:solidFill>
                  <a:schemeClr val="bg1"/>
                </a:solidFill>
              </a:rPr>
              <a:t>What is AI?</a:t>
            </a:r>
          </a:p>
        </p:txBody>
      </p:sp>
    </p:spTree>
    <p:extLst>
      <p:ext uri="{BB962C8B-B14F-4D97-AF65-F5344CB8AC3E}">
        <p14:creationId xmlns:p14="http://schemas.microsoft.com/office/powerpoint/2010/main" val="142549663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739EDD-A89A-164B-A8CD-E44E07AC53D4}"/>
              </a:ext>
            </a:extLst>
          </p:cNvPr>
          <p:cNvSpPr txBox="1"/>
          <p:nvPr/>
        </p:nvSpPr>
        <p:spPr>
          <a:xfrm>
            <a:off x="463705" y="1443841"/>
            <a:ext cx="11143078" cy="2477601"/>
          </a:xfrm>
          <a:prstGeom prst="rect">
            <a:avLst/>
          </a:prstGeom>
          <a:noFill/>
        </p:spPr>
        <p:txBody>
          <a:bodyPr wrap="square" rtlCol="0">
            <a:spAutoFit/>
          </a:bodyPr>
          <a:lstStyle/>
          <a:p>
            <a:pPr>
              <a:spcBef>
                <a:spcPts val="1200"/>
              </a:spcBef>
              <a:spcAft>
                <a:spcPts val="600"/>
              </a:spcAft>
            </a:pPr>
            <a:r>
              <a:rPr lang="en-AU" sz="2800" dirty="0">
                <a:solidFill>
                  <a:schemeClr val="accent3"/>
                </a:solidFill>
                <a:latin typeface="+mj-lt"/>
              </a:rPr>
              <a:t>Fairness: </a:t>
            </a:r>
          </a:p>
          <a:p>
            <a:pPr>
              <a:spcBef>
                <a:spcPts val="1200"/>
              </a:spcBef>
              <a:spcAft>
                <a:spcPts val="600"/>
              </a:spcAft>
            </a:pPr>
            <a:r>
              <a:rPr lang="en-AU" sz="2800" dirty="0">
                <a:latin typeface="+mj-lt"/>
              </a:rPr>
              <a:t>We believe our AI concept is fair because our Robo-Jury does not make any decisions based on appearance. The AI does not see a picture of the person, or even see their name, so that they cannot make decisions for a person based on their cultural background.</a:t>
            </a:r>
          </a:p>
        </p:txBody>
      </p:sp>
      <p:sp>
        <p:nvSpPr>
          <p:cNvPr id="2" name="Title 1">
            <a:extLst>
              <a:ext uri="{FF2B5EF4-FFF2-40B4-BE49-F238E27FC236}">
                <a16:creationId xmlns:a16="http://schemas.microsoft.com/office/drawing/2014/main" id="{F0C05E53-5201-B44C-A02F-5E30440E8548}"/>
              </a:ext>
            </a:extLst>
          </p:cNvPr>
          <p:cNvSpPr>
            <a:spLocks noGrp="1"/>
          </p:cNvSpPr>
          <p:nvPr>
            <p:ph type="title"/>
          </p:nvPr>
        </p:nvSpPr>
        <p:spPr/>
        <p:txBody>
          <a:bodyPr/>
          <a:lstStyle/>
          <a:p>
            <a:r>
              <a:rPr lang="en-US" dirty="0"/>
              <a:t>Example.			</a:t>
            </a:r>
          </a:p>
        </p:txBody>
      </p:sp>
    </p:spTree>
    <p:extLst>
      <p:ext uri="{BB962C8B-B14F-4D97-AF65-F5344CB8AC3E}">
        <p14:creationId xmlns:p14="http://schemas.microsoft.com/office/powerpoint/2010/main" val="317413540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8" descr="Fifteen minute timer">
            <a:hlinkClick r:id="" action="ppaction://media"/>
            <a:extLst>
              <a:ext uri="{FF2B5EF4-FFF2-40B4-BE49-F238E27FC236}">
                <a16:creationId xmlns:a16="http://schemas.microsoft.com/office/drawing/2014/main" id="{CF947CA7-D5EE-8D4E-84FE-42B2A3E2315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72132" y="268868"/>
            <a:ext cx="4869309" cy="2738987"/>
          </a:xfrm>
          <a:prstGeom prst="rect">
            <a:avLst/>
          </a:prstGeom>
        </p:spPr>
      </p:pic>
      <p:sp>
        <p:nvSpPr>
          <p:cNvPr id="7" name="TextBox 6">
            <a:extLst>
              <a:ext uri="{FF2B5EF4-FFF2-40B4-BE49-F238E27FC236}">
                <a16:creationId xmlns:a16="http://schemas.microsoft.com/office/drawing/2014/main" id="{D1BBC260-F396-164E-BCD0-C88D9BCE29C5}"/>
              </a:ext>
            </a:extLst>
          </p:cNvPr>
          <p:cNvSpPr txBox="1"/>
          <p:nvPr/>
        </p:nvSpPr>
        <p:spPr>
          <a:xfrm>
            <a:off x="463705" y="3842085"/>
            <a:ext cx="6461530" cy="1077218"/>
          </a:xfrm>
          <a:prstGeom prst="rect">
            <a:avLst/>
          </a:prstGeom>
          <a:noFill/>
        </p:spPr>
        <p:txBody>
          <a:bodyPr wrap="square" rtlCol="0">
            <a:spAutoFit/>
          </a:bodyPr>
          <a:lstStyle/>
          <a:p>
            <a:r>
              <a:rPr lang="en-AU" sz="3200" dirty="0">
                <a:solidFill>
                  <a:schemeClr val="accent3"/>
                </a:solidFill>
                <a:latin typeface="+mj-lt"/>
              </a:rPr>
              <a:t>Write the ethics statement </a:t>
            </a:r>
          </a:p>
          <a:p>
            <a:r>
              <a:rPr lang="en-AU" sz="3200" dirty="0">
                <a:solidFill>
                  <a:schemeClr val="accent3"/>
                </a:solidFill>
                <a:latin typeface="+mj-lt"/>
              </a:rPr>
              <a:t>for your AI idea.</a:t>
            </a:r>
          </a:p>
        </p:txBody>
      </p:sp>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786170" cy="1323439"/>
          </a:xfrm>
          <a:prstGeom prst="rect">
            <a:avLst/>
          </a:prstGeom>
          <a:noFill/>
        </p:spPr>
        <p:txBody>
          <a:bodyPr wrap="square" rtlCol="0">
            <a:spAutoFit/>
          </a:bodyPr>
          <a:lstStyle/>
          <a:p>
            <a:pPr lvl="0" defTabSz="914400"/>
            <a:r>
              <a:rPr lang="en-AU" sz="8000" kern="0" dirty="0"/>
              <a:t>Action</a:t>
            </a:r>
          </a:p>
        </p:txBody>
      </p:sp>
      <p:sp>
        <p:nvSpPr>
          <p:cNvPr id="8" name="Freeform 7">
            <a:extLst>
              <a:ext uri="{FF2B5EF4-FFF2-40B4-BE49-F238E27FC236}">
                <a16:creationId xmlns:a16="http://schemas.microsoft.com/office/drawing/2014/main" id="{80CB2A2C-BE33-A54A-958D-ABFF43EAEB6B}"/>
              </a:ext>
              <a:ext uri="{C183D7F6-B498-43B3-948B-1728B52AA6E4}">
                <adec:decorative xmlns:adec="http://schemas.microsoft.com/office/drawing/2017/decorative" val="1"/>
              </a:ext>
            </a:extLst>
          </p:cNvPr>
          <p:cNvSpPr/>
          <p:nvPr/>
        </p:nvSpPr>
        <p:spPr bwMode="auto">
          <a:xfrm>
            <a:off x="6545730" y="1"/>
            <a:ext cx="5646270" cy="882547"/>
          </a:xfrm>
          <a:custGeom>
            <a:avLst/>
            <a:gdLst>
              <a:gd name="connsiteX0" fmla="*/ 0 w 5646270"/>
              <a:gd name="connsiteY0" fmla="*/ 0 h 882547"/>
              <a:gd name="connsiteX1" fmla="*/ 5646270 w 5646270"/>
              <a:gd name="connsiteY1" fmla="*/ 0 h 882547"/>
              <a:gd name="connsiteX2" fmla="*/ 5646270 w 5646270"/>
              <a:gd name="connsiteY2" fmla="*/ 181078 h 882547"/>
              <a:gd name="connsiteX3" fmla="*/ 5607894 w 5646270"/>
              <a:gd name="connsiteY3" fmla="*/ 205915 h 882547"/>
              <a:gd name="connsiteX4" fmla="*/ 2961056 w 5646270"/>
              <a:gd name="connsiteY4" fmla="*/ 882547 h 882547"/>
              <a:gd name="connsiteX5" fmla="*/ 18723 w 5646270"/>
              <a:gd name="connsiteY5" fmla="*/ 14669 h 88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6270" h="882547">
                <a:moveTo>
                  <a:pt x="0" y="0"/>
                </a:moveTo>
                <a:lnTo>
                  <a:pt x="5646270" y="0"/>
                </a:lnTo>
                <a:lnTo>
                  <a:pt x="5646270" y="181078"/>
                </a:lnTo>
                <a:lnTo>
                  <a:pt x="5607894" y="205915"/>
                </a:lnTo>
                <a:cubicBezTo>
                  <a:pt x="4888613" y="628621"/>
                  <a:pt x="3966477" y="882547"/>
                  <a:pt x="2961056" y="882547"/>
                </a:cubicBezTo>
                <a:cubicBezTo>
                  <a:pt x="1812004" y="882547"/>
                  <a:pt x="771732" y="550889"/>
                  <a:pt x="18723" y="1466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3343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10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1BBC260-F396-164E-BCD0-C88D9BCE29C5}"/>
              </a:ext>
            </a:extLst>
          </p:cNvPr>
          <p:cNvSpPr txBox="1"/>
          <p:nvPr/>
        </p:nvSpPr>
        <p:spPr>
          <a:xfrm>
            <a:off x="463705" y="3842085"/>
            <a:ext cx="9352647" cy="1569660"/>
          </a:xfrm>
          <a:prstGeom prst="rect">
            <a:avLst/>
          </a:prstGeom>
          <a:noFill/>
        </p:spPr>
        <p:txBody>
          <a:bodyPr wrap="square" rtlCol="0">
            <a:spAutoFit/>
          </a:bodyPr>
          <a:lstStyle/>
          <a:p>
            <a:r>
              <a:rPr lang="en-AU" sz="3200" dirty="0">
                <a:solidFill>
                  <a:schemeClr val="accent3"/>
                </a:solidFill>
                <a:latin typeface="+mj-lt"/>
              </a:rPr>
              <a:t>Discuss the ethics of your project with other teams to make sure you didn’t miss anything.</a:t>
            </a:r>
          </a:p>
          <a:p>
            <a:endParaRPr lang="en-AU" sz="3200" dirty="0">
              <a:solidFill>
                <a:schemeClr val="accent3"/>
              </a:solidFill>
              <a:latin typeface="+mj-lt"/>
            </a:endParaRPr>
          </a:p>
        </p:txBody>
      </p:sp>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786170" cy="1323439"/>
          </a:xfrm>
          <a:prstGeom prst="rect">
            <a:avLst/>
          </a:prstGeom>
          <a:noFill/>
        </p:spPr>
        <p:txBody>
          <a:bodyPr wrap="square" rtlCol="0">
            <a:spAutoFit/>
          </a:bodyPr>
          <a:lstStyle/>
          <a:p>
            <a:pPr lvl="0" defTabSz="914400"/>
            <a:r>
              <a:rPr lang="en-AU" sz="8000" kern="0" dirty="0"/>
              <a:t>Check Your Ethics</a:t>
            </a:r>
          </a:p>
        </p:txBody>
      </p:sp>
    </p:spTree>
    <p:extLst>
      <p:ext uri="{BB962C8B-B14F-4D97-AF65-F5344CB8AC3E}">
        <p14:creationId xmlns:p14="http://schemas.microsoft.com/office/powerpoint/2010/main" val="5592877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11674BE-3E9C-498E-BD66-2A766C3A8AB8}"/>
              </a:ext>
            </a:extLst>
          </p:cNvPr>
          <p:cNvSpPr>
            <a:spLocks noGrp="1"/>
          </p:cNvSpPr>
          <p:nvPr>
            <p:ph type="title"/>
          </p:nvPr>
        </p:nvSpPr>
        <p:spPr>
          <a:xfrm>
            <a:off x="588263" y="457200"/>
            <a:ext cx="11018520" cy="553998"/>
          </a:xfrm>
        </p:spPr>
        <p:txBody>
          <a:bodyPr/>
          <a:lstStyle/>
          <a:p>
            <a:r>
              <a:rPr lang="en-US" dirty="0">
                <a:solidFill>
                  <a:schemeClr val="tx1"/>
                </a:solidFill>
              </a:rPr>
              <a:t>Criteria</a:t>
            </a:r>
          </a:p>
        </p:txBody>
      </p:sp>
      <p:pic>
        <p:nvPicPr>
          <p:cNvPr id="8" name="Picture 7">
            <a:extLst>
              <a:ext uri="{FF2B5EF4-FFF2-40B4-BE49-F238E27FC236}">
                <a16:creationId xmlns:a16="http://schemas.microsoft.com/office/drawing/2014/main" id="{15D78278-4722-4CB4-9C38-F1B6691370A7}"/>
              </a:ext>
            </a:extLst>
          </p:cNvPr>
          <p:cNvPicPr>
            <a:picLocks noChangeAspect="1"/>
          </p:cNvPicPr>
          <p:nvPr/>
        </p:nvPicPr>
        <p:blipFill>
          <a:blip r:embed="rId2"/>
          <a:stretch>
            <a:fillRect/>
          </a:stretch>
        </p:blipFill>
        <p:spPr>
          <a:xfrm>
            <a:off x="3126487" y="923925"/>
            <a:ext cx="8477250" cy="5010150"/>
          </a:xfrm>
          <a:prstGeom prst="rect">
            <a:avLst/>
          </a:prstGeom>
        </p:spPr>
      </p:pic>
      <p:sp>
        <p:nvSpPr>
          <p:cNvPr id="9" name="TextBox 8">
            <a:extLst>
              <a:ext uri="{FF2B5EF4-FFF2-40B4-BE49-F238E27FC236}">
                <a16:creationId xmlns:a16="http://schemas.microsoft.com/office/drawing/2014/main" id="{C828FCAE-473E-4761-82BA-54C81915101D}"/>
              </a:ext>
            </a:extLst>
          </p:cNvPr>
          <p:cNvSpPr txBox="1"/>
          <p:nvPr/>
        </p:nvSpPr>
        <p:spPr>
          <a:xfrm>
            <a:off x="588263" y="1011198"/>
            <a:ext cx="1875238" cy="830997"/>
          </a:xfrm>
          <a:prstGeom prst="rect">
            <a:avLst/>
          </a:prstGeom>
          <a:noFill/>
        </p:spPr>
        <p:txBody>
          <a:bodyPr wrap="square" lIns="0" tIns="0" rIns="0" bIns="0" rtlCol="0">
            <a:spAutoFit/>
          </a:bodyPr>
          <a:lstStyle/>
          <a:p>
            <a:r>
              <a:rPr lang="en-GB" sz="1800" dirty="0">
                <a:effectLst/>
                <a:latin typeface="Segoe UI" panose="020B0502040204020203" pitchFamily="34" charset="0"/>
                <a:ea typeface="Calibri" panose="020F0502020204030204" pitchFamily="34" charset="0"/>
                <a:cs typeface="Times New Roman" panose="02020603050405020304" pitchFamily="18" charset="0"/>
              </a:rPr>
              <a:t>Judges will assign 1, 2, or 3 points for each criterion: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357651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7A326A-2F90-4725-9E80-01B7DBB8C973}"/>
              </a:ext>
            </a:extLst>
          </p:cNvPr>
          <p:cNvPicPr>
            <a:picLocks noChangeAspect="1"/>
          </p:cNvPicPr>
          <p:nvPr/>
        </p:nvPicPr>
        <p:blipFill>
          <a:blip r:embed="rId2"/>
          <a:stretch>
            <a:fillRect/>
          </a:stretch>
        </p:blipFill>
        <p:spPr>
          <a:xfrm>
            <a:off x="3116962" y="804862"/>
            <a:ext cx="8486775" cy="5248275"/>
          </a:xfrm>
          <a:prstGeom prst="rect">
            <a:avLst/>
          </a:prstGeom>
        </p:spPr>
      </p:pic>
      <p:sp>
        <p:nvSpPr>
          <p:cNvPr id="7" name="Title 1">
            <a:extLst>
              <a:ext uri="{FF2B5EF4-FFF2-40B4-BE49-F238E27FC236}">
                <a16:creationId xmlns:a16="http://schemas.microsoft.com/office/drawing/2014/main" id="{9DD37344-B09E-4611-AD32-C2F61ED14DB8}"/>
              </a:ext>
            </a:extLst>
          </p:cNvPr>
          <p:cNvSpPr>
            <a:spLocks noGrp="1"/>
          </p:cNvSpPr>
          <p:nvPr>
            <p:ph type="title"/>
          </p:nvPr>
        </p:nvSpPr>
        <p:spPr>
          <a:xfrm>
            <a:off x="588263" y="250864"/>
            <a:ext cx="11018520" cy="553998"/>
          </a:xfrm>
        </p:spPr>
        <p:txBody>
          <a:bodyPr/>
          <a:lstStyle/>
          <a:p>
            <a:r>
              <a:rPr lang="en-US" dirty="0">
                <a:solidFill>
                  <a:schemeClr val="tx1"/>
                </a:solidFill>
              </a:rPr>
              <a:t>Criteria, cont’d</a:t>
            </a:r>
          </a:p>
        </p:txBody>
      </p:sp>
      <p:sp>
        <p:nvSpPr>
          <p:cNvPr id="8" name="TextBox 7">
            <a:extLst>
              <a:ext uri="{FF2B5EF4-FFF2-40B4-BE49-F238E27FC236}">
                <a16:creationId xmlns:a16="http://schemas.microsoft.com/office/drawing/2014/main" id="{7B037259-4DAC-4CDD-A897-B5A3BC2C8168}"/>
              </a:ext>
            </a:extLst>
          </p:cNvPr>
          <p:cNvSpPr txBox="1"/>
          <p:nvPr/>
        </p:nvSpPr>
        <p:spPr>
          <a:xfrm>
            <a:off x="585217" y="804862"/>
            <a:ext cx="1875238" cy="830997"/>
          </a:xfrm>
          <a:prstGeom prst="rect">
            <a:avLst/>
          </a:prstGeom>
          <a:noFill/>
        </p:spPr>
        <p:txBody>
          <a:bodyPr wrap="square" lIns="0" tIns="0" rIns="0" bIns="0" rtlCol="0">
            <a:spAutoFit/>
          </a:bodyPr>
          <a:lstStyle/>
          <a:p>
            <a:r>
              <a:rPr lang="en-GB" sz="1800" dirty="0">
                <a:effectLst/>
                <a:latin typeface="Segoe UI" panose="020B0502040204020203" pitchFamily="34" charset="0"/>
                <a:ea typeface="Calibri" panose="020F0502020204030204" pitchFamily="34" charset="0"/>
                <a:cs typeface="Times New Roman" panose="02020603050405020304" pitchFamily="18" charset="0"/>
              </a:rPr>
              <a:t>Judges will assign 1, 2, or 3 points for each criterion: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9329953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8" descr="Ten minute timer">
            <a:hlinkClick r:id="" action="ppaction://media"/>
            <a:extLst>
              <a:ext uri="{FF2B5EF4-FFF2-40B4-BE49-F238E27FC236}">
                <a16:creationId xmlns:a16="http://schemas.microsoft.com/office/drawing/2014/main" id="{4B55FF71-0842-AE4D-95F0-24A89CBA39A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072132" y="268868"/>
            <a:ext cx="4869309" cy="2738987"/>
          </a:xfrm>
          <a:prstGeom prst="rect">
            <a:avLst/>
          </a:prstGeom>
        </p:spPr>
      </p:pic>
      <p:sp>
        <p:nvSpPr>
          <p:cNvPr id="7" name="TextBox 6">
            <a:extLst>
              <a:ext uri="{FF2B5EF4-FFF2-40B4-BE49-F238E27FC236}">
                <a16:creationId xmlns:a16="http://schemas.microsoft.com/office/drawing/2014/main" id="{D1BBC260-F396-164E-BCD0-C88D9BCE29C5}"/>
              </a:ext>
            </a:extLst>
          </p:cNvPr>
          <p:cNvSpPr txBox="1"/>
          <p:nvPr/>
        </p:nvSpPr>
        <p:spPr>
          <a:xfrm>
            <a:off x="463704" y="3842085"/>
            <a:ext cx="9514013" cy="1569660"/>
          </a:xfrm>
          <a:prstGeom prst="rect">
            <a:avLst/>
          </a:prstGeom>
          <a:noFill/>
        </p:spPr>
        <p:txBody>
          <a:bodyPr wrap="square" rtlCol="0">
            <a:spAutoFit/>
          </a:bodyPr>
          <a:lstStyle/>
          <a:p>
            <a:r>
              <a:rPr lang="en-AU" sz="3200" dirty="0">
                <a:solidFill>
                  <a:schemeClr val="accent3"/>
                </a:solidFill>
                <a:latin typeface="+mj-lt"/>
              </a:rPr>
              <a:t>Swap projects with another team and determine the ethics score that you would give them. </a:t>
            </a:r>
          </a:p>
          <a:p>
            <a:r>
              <a:rPr lang="en-AU" sz="3200" dirty="0">
                <a:solidFill>
                  <a:schemeClr val="accent3"/>
                </a:solidFill>
                <a:latin typeface="+mj-lt"/>
              </a:rPr>
              <a:t>Help each other find areas for improvement.</a:t>
            </a:r>
          </a:p>
        </p:txBody>
      </p:sp>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786170" cy="1323439"/>
          </a:xfrm>
          <a:prstGeom prst="rect">
            <a:avLst/>
          </a:prstGeom>
          <a:noFill/>
        </p:spPr>
        <p:txBody>
          <a:bodyPr wrap="square" rtlCol="0">
            <a:spAutoFit/>
          </a:bodyPr>
          <a:lstStyle/>
          <a:p>
            <a:pPr lvl="0" defTabSz="914400"/>
            <a:r>
              <a:rPr lang="en-AU" sz="8000" kern="0" dirty="0"/>
              <a:t>Action</a:t>
            </a:r>
          </a:p>
        </p:txBody>
      </p:sp>
      <p:sp>
        <p:nvSpPr>
          <p:cNvPr id="8" name="Freeform 7">
            <a:extLst>
              <a:ext uri="{FF2B5EF4-FFF2-40B4-BE49-F238E27FC236}">
                <a16:creationId xmlns:a16="http://schemas.microsoft.com/office/drawing/2014/main" id="{80CB2A2C-BE33-A54A-958D-ABFF43EAEB6B}"/>
              </a:ext>
              <a:ext uri="{C183D7F6-B498-43B3-948B-1728B52AA6E4}">
                <adec:decorative xmlns:adec="http://schemas.microsoft.com/office/drawing/2017/decorative" val="1"/>
              </a:ext>
            </a:extLst>
          </p:cNvPr>
          <p:cNvSpPr/>
          <p:nvPr/>
        </p:nvSpPr>
        <p:spPr bwMode="auto">
          <a:xfrm>
            <a:off x="6545730" y="1"/>
            <a:ext cx="5646270" cy="882547"/>
          </a:xfrm>
          <a:custGeom>
            <a:avLst/>
            <a:gdLst>
              <a:gd name="connsiteX0" fmla="*/ 0 w 5646270"/>
              <a:gd name="connsiteY0" fmla="*/ 0 h 882547"/>
              <a:gd name="connsiteX1" fmla="*/ 5646270 w 5646270"/>
              <a:gd name="connsiteY1" fmla="*/ 0 h 882547"/>
              <a:gd name="connsiteX2" fmla="*/ 5646270 w 5646270"/>
              <a:gd name="connsiteY2" fmla="*/ 181078 h 882547"/>
              <a:gd name="connsiteX3" fmla="*/ 5607894 w 5646270"/>
              <a:gd name="connsiteY3" fmla="*/ 205915 h 882547"/>
              <a:gd name="connsiteX4" fmla="*/ 2961056 w 5646270"/>
              <a:gd name="connsiteY4" fmla="*/ 882547 h 882547"/>
              <a:gd name="connsiteX5" fmla="*/ 18723 w 5646270"/>
              <a:gd name="connsiteY5" fmla="*/ 14669 h 88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6270" h="882547">
                <a:moveTo>
                  <a:pt x="0" y="0"/>
                </a:moveTo>
                <a:lnTo>
                  <a:pt x="5646270" y="0"/>
                </a:lnTo>
                <a:lnTo>
                  <a:pt x="5646270" y="181078"/>
                </a:lnTo>
                <a:lnTo>
                  <a:pt x="5607894" y="205915"/>
                </a:lnTo>
                <a:cubicBezTo>
                  <a:pt x="4888613" y="628621"/>
                  <a:pt x="3966477" y="882547"/>
                  <a:pt x="2961056" y="882547"/>
                </a:cubicBezTo>
                <a:cubicBezTo>
                  <a:pt x="1812004" y="882547"/>
                  <a:pt x="771732" y="550889"/>
                  <a:pt x="18723" y="14669"/>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36479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113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12D496-0C99-4A2B-9292-F02AC0ECA79A}"/>
              </a:ext>
            </a:extLst>
          </p:cNvPr>
          <p:cNvSpPr txBox="1"/>
          <p:nvPr/>
        </p:nvSpPr>
        <p:spPr>
          <a:xfrm>
            <a:off x="522783" y="1238149"/>
            <a:ext cx="2324589" cy="1661993"/>
          </a:xfrm>
          <a:prstGeom prst="rect">
            <a:avLst/>
          </a:prstGeom>
          <a:noFill/>
        </p:spPr>
        <p:txBody>
          <a:bodyPr wrap="square" rtlCol="0">
            <a:spAutoFit/>
          </a:bodyPr>
          <a:lstStyle/>
          <a:p>
            <a:r>
              <a:rPr lang="en-AU" sz="5400" b="1" dirty="0">
                <a:solidFill>
                  <a:schemeClr val="bg1">
                    <a:lumMod val="85000"/>
                  </a:schemeClr>
                </a:solidFill>
                <a:latin typeface="Segoe UI Semibold"/>
              </a:rPr>
              <a:t>1.</a:t>
            </a:r>
          </a:p>
          <a:p>
            <a:r>
              <a:rPr lang="en-AU" sz="2400" dirty="0">
                <a:solidFill>
                  <a:schemeClr val="bg1">
                    <a:lumMod val="85000"/>
                  </a:schemeClr>
                </a:solidFill>
              </a:rPr>
              <a:t>Find a problem</a:t>
            </a:r>
            <a:br>
              <a:rPr lang="en-AU" sz="2400" dirty="0">
                <a:solidFill>
                  <a:schemeClr val="bg1">
                    <a:lumMod val="85000"/>
                  </a:schemeClr>
                </a:solidFill>
              </a:rPr>
            </a:br>
            <a:r>
              <a:rPr lang="en-AU" sz="2400" dirty="0">
                <a:solidFill>
                  <a:schemeClr val="bg1">
                    <a:lumMod val="85000"/>
                  </a:schemeClr>
                </a:solidFill>
              </a:rPr>
              <a:t>to solve</a:t>
            </a:r>
          </a:p>
        </p:txBody>
      </p:sp>
      <p:sp>
        <p:nvSpPr>
          <p:cNvPr id="5" name="TextBox 4">
            <a:extLst>
              <a:ext uri="{FF2B5EF4-FFF2-40B4-BE49-F238E27FC236}">
                <a16:creationId xmlns:a16="http://schemas.microsoft.com/office/drawing/2014/main" id="{BCFF96A9-96E1-48CE-9CFC-3E706F62EB87}"/>
              </a:ext>
            </a:extLst>
          </p:cNvPr>
          <p:cNvSpPr txBox="1"/>
          <p:nvPr/>
        </p:nvSpPr>
        <p:spPr>
          <a:xfrm>
            <a:off x="3840219" y="1238149"/>
            <a:ext cx="2206505" cy="1661993"/>
          </a:xfrm>
          <a:prstGeom prst="rect">
            <a:avLst/>
          </a:prstGeom>
          <a:noFill/>
        </p:spPr>
        <p:txBody>
          <a:bodyPr wrap="square" rtlCol="0">
            <a:spAutoFit/>
          </a:bodyPr>
          <a:lstStyle/>
          <a:p>
            <a:r>
              <a:rPr lang="en-AU" sz="5400" b="1" dirty="0">
                <a:solidFill>
                  <a:schemeClr val="bg1">
                    <a:lumMod val="85000"/>
                  </a:schemeClr>
                </a:solidFill>
                <a:latin typeface="Segoe UI Semibold"/>
              </a:rPr>
              <a:t>2.</a:t>
            </a:r>
          </a:p>
          <a:p>
            <a:r>
              <a:rPr lang="en-AU" sz="2400" dirty="0">
                <a:solidFill>
                  <a:schemeClr val="bg1">
                    <a:lumMod val="85000"/>
                  </a:schemeClr>
                </a:solidFill>
              </a:rPr>
              <a:t>Understand the problem</a:t>
            </a:r>
          </a:p>
        </p:txBody>
      </p:sp>
      <p:sp>
        <p:nvSpPr>
          <p:cNvPr id="6" name="TextBox 5">
            <a:extLst>
              <a:ext uri="{FF2B5EF4-FFF2-40B4-BE49-F238E27FC236}">
                <a16:creationId xmlns:a16="http://schemas.microsoft.com/office/drawing/2014/main" id="{226E69AD-2AD3-460F-BCD3-08D89CFC95C4}"/>
              </a:ext>
            </a:extLst>
          </p:cNvPr>
          <p:cNvSpPr txBox="1"/>
          <p:nvPr/>
        </p:nvSpPr>
        <p:spPr>
          <a:xfrm>
            <a:off x="7266566" y="1238149"/>
            <a:ext cx="2206505" cy="1661993"/>
          </a:xfrm>
          <a:prstGeom prst="rect">
            <a:avLst/>
          </a:prstGeom>
          <a:noFill/>
        </p:spPr>
        <p:txBody>
          <a:bodyPr wrap="square" rtlCol="0">
            <a:spAutoFit/>
          </a:bodyPr>
          <a:lstStyle/>
          <a:p>
            <a:r>
              <a:rPr lang="en-AU" sz="5400" b="1" dirty="0">
                <a:solidFill>
                  <a:schemeClr val="bg1">
                    <a:lumMod val="85000"/>
                  </a:schemeClr>
                </a:solidFill>
                <a:latin typeface="Segoe UI Semibold"/>
              </a:rPr>
              <a:t>3.</a:t>
            </a:r>
          </a:p>
          <a:p>
            <a:r>
              <a:rPr lang="en-AU" sz="2400" dirty="0">
                <a:solidFill>
                  <a:schemeClr val="bg1">
                    <a:lumMod val="85000"/>
                  </a:schemeClr>
                </a:solidFill>
              </a:rPr>
              <a:t>Find possible solutions</a:t>
            </a:r>
          </a:p>
        </p:txBody>
      </p:sp>
      <p:sp>
        <p:nvSpPr>
          <p:cNvPr id="7" name="TextBox 6">
            <a:extLst>
              <a:ext uri="{FF2B5EF4-FFF2-40B4-BE49-F238E27FC236}">
                <a16:creationId xmlns:a16="http://schemas.microsoft.com/office/drawing/2014/main" id="{2674B680-1E72-4CDE-9B82-D2D34D2B8278}"/>
              </a:ext>
            </a:extLst>
          </p:cNvPr>
          <p:cNvSpPr txBox="1"/>
          <p:nvPr/>
        </p:nvSpPr>
        <p:spPr>
          <a:xfrm>
            <a:off x="2030837" y="3286067"/>
            <a:ext cx="2467982" cy="1661993"/>
          </a:xfrm>
          <a:prstGeom prst="rect">
            <a:avLst/>
          </a:prstGeom>
          <a:noFill/>
        </p:spPr>
        <p:txBody>
          <a:bodyPr wrap="square" rtlCol="0">
            <a:spAutoFit/>
          </a:bodyPr>
          <a:lstStyle/>
          <a:p>
            <a:r>
              <a:rPr lang="en-AU" sz="5400" b="1" dirty="0">
                <a:solidFill>
                  <a:schemeClr val="bg1">
                    <a:lumMod val="85000"/>
                  </a:schemeClr>
                </a:solidFill>
                <a:latin typeface="Segoe UI Semibold"/>
              </a:rPr>
              <a:t>4.</a:t>
            </a:r>
          </a:p>
          <a:p>
            <a:r>
              <a:rPr lang="en-AU" sz="2400" dirty="0">
                <a:solidFill>
                  <a:schemeClr val="bg1">
                    <a:lumMod val="85000"/>
                  </a:schemeClr>
                </a:solidFill>
              </a:rPr>
              <a:t>Select and build your ideas</a:t>
            </a:r>
          </a:p>
        </p:txBody>
      </p:sp>
      <p:sp>
        <p:nvSpPr>
          <p:cNvPr id="26" name="TextBox 25">
            <a:extLst>
              <a:ext uri="{FF2B5EF4-FFF2-40B4-BE49-F238E27FC236}">
                <a16:creationId xmlns:a16="http://schemas.microsoft.com/office/drawing/2014/main" id="{66340095-4858-4406-84A5-259ED2C49771}"/>
              </a:ext>
            </a:extLst>
          </p:cNvPr>
          <p:cNvSpPr txBox="1"/>
          <p:nvPr/>
        </p:nvSpPr>
        <p:spPr>
          <a:xfrm>
            <a:off x="5282794" y="3292997"/>
            <a:ext cx="3143922" cy="2031325"/>
          </a:xfrm>
          <a:prstGeom prst="rect">
            <a:avLst/>
          </a:prstGeom>
          <a:noFill/>
        </p:spPr>
        <p:txBody>
          <a:bodyPr wrap="square" rtlCol="0">
            <a:spAutoFit/>
          </a:bodyPr>
          <a:lstStyle/>
          <a:p>
            <a:r>
              <a:rPr lang="en-AU" sz="5400" b="1" dirty="0">
                <a:solidFill>
                  <a:schemeClr val="bg1">
                    <a:lumMod val="85000"/>
                  </a:schemeClr>
                </a:solidFill>
                <a:latin typeface="Segoe UI Semibold"/>
              </a:rPr>
              <a:t>5.</a:t>
            </a:r>
          </a:p>
          <a:p>
            <a:r>
              <a:rPr lang="en-AU" sz="2400" dirty="0">
                <a:solidFill>
                  <a:schemeClr val="bg1">
                    <a:lumMod val="85000"/>
                  </a:schemeClr>
                </a:solidFill>
              </a:rPr>
              <a:t>Check the Microsoft AI Principles </a:t>
            </a:r>
            <a:br>
              <a:rPr lang="en-AU" sz="2400" dirty="0">
                <a:solidFill>
                  <a:schemeClr val="bg1">
                    <a:lumMod val="85000"/>
                  </a:schemeClr>
                </a:solidFill>
              </a:rPr>
            </a:br>
            <a:r>
              <a:rPr lang="en-AU" sz="2400" dirty="0">
                <a:solidFill>
                  <a:schemeClr val="bg1">
                    <a:lumMod val="85000"/>
                  </a:schemeClr>
                </a:solidFill>
              </a:rPr>
              <a:t>and Ethics</a:t>
            </a:r>
          </a:p>
        </p:txBody>
      </p:sp>
      <p:sp>
        <p:nvSpPr>
          <p:cNvPr id="28" name="TextBox 27">
            <a:extLst>
              <a:ext uri="{FF2B5EF4-FFF2-40B4-BE49-F238E27FC236}">
                <a16:creationId xmlns:a16="http://schemas.microsoft.com/office/drawing/2014/main" id="{65A49505-3BC1-4BCE-A88E-D226393888AA}"/>
              </a:ext>
            </a:extLst>
          </p:cNvPr>
          <p:cNvSpPr txBox="1"/>
          <p:nvPr/>
        </p:nvSpPr>
        <p:spPr>
          <a:xfrm>
            <a:off x="8709139" y="3286067"/>
            <a:ext cx="2206505" cy="1661993"/>
          </a:xfrm>
          <a:prstGeom prst="rect">
            <a:avLst/>
          </a:prstGeom>
          <a:noFill/>
        </p:spPr>
        <p:txBody>
          <a:bodyPr wrap="square" rtlCol="0">
            <a:spAutoFit/>
          </a:bodyPr>
          <a:lstStyle/>
          <a:p>
            <a:r>
              <a:rPr lang="en-AU" sz="5400" b="1" dirty="0">
                <a:solidFill>
                  <a:srgbClr val="8661C5"/>
                </a:solidFill>
                <a:latin typeface="Segoe UI Semibold"/>
              </a:rPr>
              <a:t>6.</a:t>
            </a:r>
          </a:p>
          <a:p>
            <a:r>
              <a:rPr lang="en-AU" sz="2400" dirty="0">
                <a:latin typeface="+mj-lt"/>
              </a:rPr>
              <a:t>Submit your project</a:t>
            </a:r>
          </a:p>
        </p:txBody>
      </p:sp>
      <p:cxnSp>
        <p:nvCxnSpPr>
          <p:cNvPr id="30" name="Straight Connector 29">
            <a:extLst>
              <a:ext uri="{FF2B5EF4-FFF2-40B4-BE49-F238E27FC236}">
                <a16:creationId xmlns:a16="http://schemas.microsoft.com/office/drawing/2014/main" id="{5E4ECB26-ED2D-42C0-85F1-8C0C470FBC01}"/>
              </a:ext>
              <a:ext uri="{C183D7F6-B498-43B3-948B-1728B52AA6E4}">
                <adec:decorative xmlns:adec="http://schemas.microsoft.com/office/drawing/2017/decorative" val="1"/>
              </a:ext>
            </a:extLst>
          </p:cNvPr>
          <p:cNvCxnSpPr>
            <a:cxnSpLocks/>
          </p:cNvCxnSpPr>
          <p:nvPr/>
        </p:nvCxnSpPr>
        <p:spPr>
          <a:xfrm>
            <a:off x="1247491" y="1909940"/>
            <a:ext cx="2467982"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DF933A4-1293-4CD5-9257-7988C8270267}"/>
              </a:ext>
              <a:ext uri="{C183D7F6-B498-43B3-948B-1728B52AA6E4}">
                <adec:decorative xmlns:adec="http://schemas.microsoft.com/office/drawing/2017/decorative" val="1"/>
              </a:ext>
            </a:extLst>
          </p:cNvPr>
          <p:cNvCxnSpPr>
            <a:cxnSpLocks/>
          </p:cNvCxnSpPr>
          <p:nvPr/>
        </p:nvCxnSpPr>
        <p:spPr>
          <a:xfrm>
            <a:off x="4604150" y="1909940"/>
            <a:ext cx="2467982"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A0A3118-396E-42C7-873B-2ACFAF1941D6}"/>
              </a:ext>
              <a:ext uri="{C183D7F6-B498-43B3-948B-1728B52AA6E4}">
                <adec:decorative xmlns:adec="http://schemas.microsoft.com/office/drawing/2017/decorative" val="1"/>
              </a:ext>
            </a:extLst>
          </p:cNvPr>
          <p:cNvCxnSpPr>
            <a:cxnSpLocks/>
          </p:cNvCxnSpPr>
          <p:nvPr/>
        </p:nvCxnSpPr>
        <p:spPr>
          <a:xfrm>
            <a:off x="8007106" y="1909940"/>
            <a:ext cx="4184894" cy="0"/>
          </a:xfrm>
          <a:prstGeom prst="line">
            <a:avLst/>
          </a:prstGeom>
          <a:ln w="38100">
            <a:solidFill>
              <a:schemeClr val="bg1">
                <a:lumMod val="8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775CBE0-182B-46EF-AB11-F71AB98B6903}"/>
              </a:ext>
              <a:ext uri="{C183D7F6-B498-43B3-948B-1728B52AA6E4}">
                <adec:decorative xmlns:adec="http://schemas.microsoft.com/office/drawing/2017/decorative" val="1"/>
              </a:ext>
            </a:extLst>
          </p:cNvPr>
          <p:cNvCxnSpPr>
            <a:cxnSpLocks/>
          </p:cNvCxnSpPr>
          <p:nvPr/>
        </p:nvCxnSpPr>
        <p:spPr>
          <a:xfrm>
            <a:off x="2847372" y="3957141"/>
            <a:ext cx="2310675"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7FD32C-B8AC-4A0A-8377-91E284F8C1FD}"/>
              </a:ext>
              <a:ext uri="{C183D7F6-B498-43B3-948B-1728B52AA6E4}">
                <adec:decorative xmlns:adec="http://schemas.microsoft.com/office/drawing/2017/decorative" val="1"/>
              </a:ext>
            </a:extLst>
          </p:cNvPr>
          <p:cNvCxnSpPr>
            <a:cxnSpLocks/>
          </p:cNvCxnSpPr>
          <p:nvPr/>
        </p:nvCxnSpPr>
        <p:spPr>
          <a:xfrm>
            <a:off x="6046724" y="3957141"/>
            <a:ext cx="2467982"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4A14F6B-5E43-4723-BA8E-1A6B4FE69E4E}"/>
              </a:ext>
              <a:ext uri="{C183D7F6-B498-43B3-948B-1728B52AA6E4}">
                <adec:decorative xmlns:adec="http://schemas.microsoft.com/office/drawing/2017/decorative" val="1"/>
              </a:ext>
            </a:extLst>
          </p:cNvPr>
          <p:cNvCxnSpPr>
            <a:cxnSpLocks/>
          </p:cNvCxnSpPr>
          <p:nvPr/>
        </p:nvCxnSpPr>
        <p:spPr>
          <a:xfrm>
            <a:off x="0" y="3957141"/>
            <a:ext cx="1938001" cy="0"/>
          </a:xfrm>
          <a:prstGeom prst="line">
            <a:avLst/>
          </a:prstGeom>
          <a:ln w="38100">
            <a:solidFill>
              <a:schemeClr val="bg1">
                <a:lumMod val="8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55678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12C53F7-FB23-C34E-8AEB-929C3D468462}"/>
              </a:ext>
              <a:ext uri="{C183D7F6-B498-43B3-948B-1728B52AA6E4}">
                <adec:decorative xmlns:adec="http://schemas.microsoft.com/office/drawing/2017/decorative" val="1"/>
              </a:ext>
            </a:extLst>
          </p:cNvPr>
          <p:cNvSpPr/>
          <p:nvPr/>
        </p:nvSpPr>
        <p:spPr bwMode="auto">
          <a:xfrm>
            <a:off x="676799" y="2500368"/>
            <a:ext cx="2478996" cy="8099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tx1"/>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9724A104-12E9-8748-B96B-DF3E7256DF03}"/>
              </a:ext>
            </a:extLst>
          </p:cNvPr>
          <p:cNvSpPr txBox="1"/>
          <p:nvPr/>
        </p:nvSpPr>
        <p:spPr>
          <a:xfrm>
            <a:off x="584200" y="2500368"/>
            <a:ext cx="11511344" cy="2708434"/>
          </a:xfrm>
          <a:prstGeom prst="rect">
            <a:avLst/>
          </a:prstGeom>
          <a:noFill/>
        </p:spPr>
        <p:txBody>
          <a:bodyPr wrap="square" rtlCol="0">
            <a:spAutoFit/>
          </a:bodyPr>
          <a:lstStyle/>
          <a:p>
            <a:r>
              <a:rPr lang="en-AU" sz="4400" dirty="0">
                <a:solidFill>
                  <a:schemeClr val="bg1"/>
                </a:solidFill>
                <a:latin typeface="+mj-lt"/>
              </a:rPr>
              <a:t> Check in</a:t>
            </a:r>
          </a:p>
          <a:p>
            <a:endParaRPr lang="en-AU" sz="2400" dirty="0">
              <a:latin typeface="+mj-lt"/>
            </a:endParaRPr>
          </a:p>
          <a:p>
            <a:pPr>
              <a:lnSpc>
                <a:spcPct val="85000"/>
              </a:lnSpc>
            </a:pPr>
            <a:r>
              <a:rPr lang="en-AU" sz="6000" dirty="0"/>
              <a:t>Feeling good about your idea? </a:t>
            </a:r>
          </a:p>
          <a:p>
            <a:pPr>
              <a:lnSpc>
                <a:spcPct val="85000"/>
              </a:lnSpc>
            </a:pPr>
            <a:r>
              <a:rPr lang="en-AU" sz="6000" dirty="0"/>
              <a:t>Get ready to submit!</a:t>
            </a:r>
          </a:p>
        </p:txBody>
      </p:sp>
    </p:spTree>
    <p:extLst>
      <p:ext uri="{BB962C8B-B14F-4D97-AF65-F5344CB8AC3E}">
        <p14:creationId xmlns:p14="http://schemas.microsoft.com/office/powerpoint/2010/main" val="33610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CFE38C-CCE2-6E4F-BE49-C95507B319BD}"/>
              </a:ext>
              <a:ext uri="{C183D7F6-B498-43B3-948B-1728B52AA6E4}">
                <adec:decorative xmlns:adec="http://schemas.microsoft.com/office/drawing/2017/decorative" val="1"/>
              </a:ext>
            </a:extLst>
          </p:cNvPr>
          <p:cNvSpPr/>
          <p:nvPr/>
        </p:nvSpPr>
        <p:spPr bwMode="auto">
          <a:xfrm>
            <a:off x="94129" y="5177119"/>
            <a:ext cx="8337177" cy="9950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90739EDD-A89A-164B-A8CD-E44E07AC53D4}"/>
              </a:ext>
            </a:extLst>
          </p:cNvPr>
          <p:cNvSpPr txBox="1"/>
          <p:nvPr/>
        </p:nvSpPr>
        <p:spPr>
          <a:xfrm>
            <a:off x="463705" y="1161453"/>
            <a:ext cx="11143078" cy="529375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8661C5"/>
                </a:solidFill>
                <a:effectLst/>
                <a:uLnTx/>
                <a:uFillTx/>
                <a:latin typeface="Segoe UI Semibold"/>
                <a:ea typeface="+mn-ea"/>
                <a:cs typeface="+mn-cs"/>
              </a:rPr>
              <a:t>Project Submission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661C5"/>
                </a:solidFill>
                <a:effectLst/>
                <a:uLnTx/>
                <a:uFillTx/>
                <a:latin typeface="Segoe UI Semibold"/>
                <a:ea typeface="+mn-ea"/>
                <a:cs typeface="+mn-cs"/>
              </a:rPr>
              <a:t>(Microsoft PowerPoint presentation using the Project Submission Template from the Imagine Cup Junior website no longer than ten slides)</a:t>
            </a:r>
            <a:endParaRPr kumimoji="0" lang="en-US" sz="2800" b="0" i="0" u="none" strike="noStrike" kern="1200" cap="none" spc="0" normalizeH="0" baseline="0" noProof="0" dirty="0">
              <a:ln>
                <a:noFill/>
              </a:ln>
              <a:solidFill>
                <a:srgbClr val="8661C5"/>
              </a:solidFill>
              <a:effectLst/>
              <a:uLnTx/>
              <a:uFillTx/>
              <a:latin typeface="Segoe UI Semibold"/>
              <a:ea typeface="+mn-ea"/>
              <a:cs typeface="+mn-cs"/>
            </a:endParaRPr>
          </a:p>
          <a:p>
            <a:pPr marL="119063" marR="0" lvl="0" indent="-119063" algn="l" defTabSz="914367" rtl="0" eaLnBrk="1" fontAlgn="auto" latinLnBrk="0" hangingPunct="1">
              <a:lnSpc>
                <a:spcPct val="100000"/>
              </a:lnSpc>
              <a:spcBef>
                <a:spcPts val="0"/>
              </a:spcBef>
              <a:spcAft>
                <a:spcPts val="0"/>
              </a:spcAft>
              <a:buClr>
                <a:srgbClr val="8661C5"/>
              </a:buClr>
              <a:buSzTx/>
              <a:buFont typeface="Arial" panose="020B0604020202020204" pitchFamily="34" charset="0"/>
              <a:buChar char="•"/>
              <a:tabLst/>
              <a:defRPr/>
            </a:pPr>
            <a:endParaRPr kumimoji="0" lang="en-US" sz="1100" b="0" i="0" u="none" strike="noStrike" kern="1200" cap="none" spc="0" normalizeH="0" baseline="0" noProof="0" dirty="0">
              <a:ln>
                <a:noFill/>
              </a:ln>
              <a:solidFill>
                <a:srgbClr val="FFFFFF"/>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119063" marR="0" lvl="0" indent="-119063" algn="l" defTabSz="914367" rtl="0" eaLnBrk="1" fontAlgn="auto" latinLnBrk="0" hangingPunct="1">
              <a:lnSpc>
                <a:spcPct val="100000"/>
              </a:lnSpc>
              <a:spcBef>
                <a:spcPts val="0"/>
              </a:spcBef>
              <a:spcAft>
                <a:spcPts val="600"/>
              </a:spcAft>
              <a:buClr>
                <a:srgbClr val="8661C5"/>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Calibri" panose="020F0502020204030204" pitchFamily="34" charset="0"/>
                <a:ea typeface="Times New Roman" panose="02020603050405020304" pitchFamily="18" charset="0"/>
                <a:cs typeface="Times New Roman" panose="02020603050405020304" pitchFamily="18" charset="0"/>
              </a:rPr>
              <a:t>Title Page/Title Slide</a:t>
            </a:r>
          </a:p>
          <a:p>
            <a:pPr marL="119063" marR="0" lvl="0" indent="-119063" algn="l" defTabSz="914367" rtl="0" eaLnBrk="1" fontAlgn="auto" latinLnBrk="0" hangingPunct="1">
              <a:lnSpc>
                <a:spcPct val="100000"/>
              </a:lnSpc>
              <a:spcBef>
                <a:spcPts val="0"/>
              </a:spcBef>
              <a:spcAft>
                <a:spcPts val="600"/>
              </a:spcAft>
              <a:buClr>
                <a:srgbClr val="8661C5"/>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Calibri" panose="020F0502020204030204" pitchFamily="34" charset="0"/>
                <a:ea typeface="Times New Roman" panose="02020603050405020304" pitchFamily="18" charset="0"/>
                <a:cs typeface="Times New Roman" panose="02020603050405020304" pitchFamily="18" charset="0"/>
              </a:rPr>
              <a:t>Table of Contents</a:t>
            </a:r>
            <a:endParaRPr kumimoji="0" lang="en-US" sz="1600" b="0" i="0" u="none" strike="noStrike" kern="1200" cap="none" spc="0" normalizeH="0" baseline="0" noProof="0" dirty="0">
              <a:ln>
                <a:noFill/>
              </a:ln>
              <a:effectLst/>
              <a:uLnTx/>
              <a:uFillTx/>
              <a:latin typeface="Times New Roman" panose="02020603050405020304" pitchFamily="18" charset="0"/>
              <a:ea typeface="Times New Roman" panose="02020603050405020304" pitchFamily="18" charset="0"/>
            </a:endParaRPr>
          </a:p>
          <a:p>
            <a:pPr marL="119063" marR="0" lvl="0" indent="-119063" algn="l" defTabSz="914367" rtl="0" eaLnBrk="1" fontAlgn="auto" latinLnBrk="0" hangingPunct="1">
              <a:lnSpc>
                <a:spcPct val="100000"/>
              </a:lnSpc>
              <a:spcBef>
                <a:spcPts val="0"/>
              </a:spcBef>
              <a:spcAft>
                <a:spcPts val="0"/>
              </a:spcAft>
              <a:buClr>
                <a:srgbClr val="8661C5"/>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Calibri" panose="020F0502020204030204" pitchFamily="34" charset="0"/>
                <a:ea typeface="Times New Roman" panose="02020603050405020304" pitchFamily="18" charset="0"/>
                <a:cs typeface="Times New Roman" panose="02020603050405020304" pitchFamily="18" charset="0"/>
              </a:rPr>
              <a:t>Identify which AI for Good Initiative you chose:</a:t>
            </a:r>
            <a:endParaRPr kumimoji="0" lang="en-US" sz="1600" b="0" i="0" u="none" strike="noStrike" kern="1200" cap="none" spc="0" normalizeH="0" baseline="0" noProof="0" dirty="0">
              <a:ln>
                <a:noFill/>
              </a:ln>
              <a:effectLst/>
              <a:uLnTx/>
              <a:uFillTx/>
              <a:latin typeface="Times New Roman" panose="02020603050405020304" pitchFamily="18" charset="0"/>
              <a:ea typeface="Times New Roman" panose="02020603050405020304" pitchFamily="18" charset="0"/>
            </a:endParaRPr>
          </a:p>
          <a:p>
            <a:pPr marL="239713" marR="0" lvl="1" indent="-120650" algn="l" defTabSz="914367" rtl="0" eaLnBrk="1" fontAlgn="auto" latinLnBrk="0" hangingPunct="1">
              <a:lnSpc>
                <a:spcPct val="100000"/>
              </a:lnSpc>
              <a:spcBef>
                <a:spcPts val="0"/>
              </a:spcBef>
              <a:spcAft>
                <a:spcPts val="0"/>
              </a:spcAft>
              <a:buClr>
                <a:srgbClr val="8661C5"/>
              </a:buClr>
              <a:buSzPct val="80000"/>
              <a:buFont typeface="Wingdings" pitchFamily="2" charset="2"/>
              <a:buChar char="§"/>
              <a:tabLst/>
              <a:defRPr/>
            </a:pPr>
            <a:r>
              <a:rPr kumimoji="0" lang="en-US" sz="1100" b="0" i="0" u="none" strike="noStrike" kern="1200" cap="none" spc="0" normalizeH="0" baseline="0" noProof="0" dirty="0">
                <a:ln>
                  <a:noFill/>
                </a:ln>
                <a:effectLst/>
                <a:uLnTx/>
                <a:uFillTx/>
                <a:latin typeface="Calibri" panose="020F0502020204030204" pitchFamily="34" charset="0"/>
                <a:ea typeface="Times New Roman" panose="02020603050405020304" pitchFamily="18" charset="0"/>
                <a:cs typeface="Times New Roman" panose="02020603050405020304" pitchFamily="18" charset="0"/>
              </a:rPr>
              <a:t>AI for Earth</a:t>
            </a:r>
          </a:p>
          <a:p>
            <a:pPr marL="239713" marR="0" lvl="1" indent="-120650" algn="l" defTabSz="914367" rtl="0" eaLnBrk="1" fontAlgn="auto" latinLnBrk="0" hangingPunct="1">
              <a:lnSpc>
                <a:spcPct val="100000"/>
              </a:lnSpc>
              <a:spcBef>
                <a:spcPts val="0"/>
              </a:spcBef>
              <a:spcAft>
                <a:spcPts val="0"/>
              </a:spcAft>
              <a:buClr>
                <a:srgbClr val="8661C5"/>
              </a:buClr>
              <a:buSzPct val="80000"/>
              <a:buFont typeface="Wingdings" pitchFamily="2" charset="2"/>
              <a:buChar char="§"/>
              <a:tabLst/>
              <a:defRPr/>
            </a:pPr>
            <a:r>
              <a:rPr lang="en-US" sz="1100" dirty="0">
                <a:latin typeface="Calibri" panose="020F0502020204030204" pitchFamily="34" charset="0"/>
                <a:ea typeface="Times New Roman" panose="02020603050405020304" pitchFamily="18" charset="0"/>
                <a:cs typeface="Times New Roman" panose="02020603050405020304" pitchFamily="18" charset="0"/>
              </a:rPr>
              <a:t>AI for Health</a:t>
            </a:r>
            <a:endParaRPr kumimoji="0" lang="en-US" sz="1200" b="0" i="0" u="none" strike="noStrike" kern="1200" cap="none" spc="0" normalizeH="0" baseline="0" noProof="0" dirty="0">
              <a:ln>
                <a:noFill/>
              </a:ln>
              <a:effectLst/>
              <a:uLnTx/>
              <a:uFillTx/>
              <a:latin typeface="Times New Roman" panose="02020603050405020304" pitchFamily="18" charset="0"/>
              <a:ea typeface="Times New Roman" panose="02020603050405020304" pitchFamily="18" charset="0"/>
            </a:endParaRPr>
          </a:p>
          <a:p>
            <a:pPr marL="239713" marR="0" lvl="1" indent="-120650" algn="l" defTabSz="914367" rtl="0" eaLnBrk="1" fontAlgn="auto" latinLnBrk="0" hangingPunct="1">
              <a:lnSpc>
                <a:spcPct val="100000"/>
              </a:lnSpc>
              <a:spcBef>
                <a:spcPts val="0"/>
              </a:spcBef>
              <a:spcAft>
                <a:spcPts val="0"/>
              </a:spcAft>
              <a:buClr>
                <a:srgbClr val="8661C5"/>
              </a:buClr>
              <a:buSzPct val="80000"/>
              <a:buFont typeface="Wingdings" pitchFamily="2" charset="2"/>
              <a:buChar char="§"/>
              <a:tabLst/>
              <a:defRPr/>
            </a:pPr>
            <a:r>
              <a:rPr kumimoji="0" lang="en-US" sz="1100" b="0" i="0" u="none" strike="noStrike" kern="1200" cap="none" spc="0" normalizeH="0" baseline="0" noProof="0" dirty="0">
                <a:ln>
                  <a:noFill/>
                </a:ln>
                <a:effectLst/>
                <a:uLnTx/>
                <a:uFillTx/>
                <a:latin typeface="Calibri" panose="020F0502020204030204" pitchFamily="34" charset="0"/>
                <a:ea typeface="Times New Roman" panose="02020603050405020304" pitchFamily="18" charset="0"/>
                <a:cs typeface="Times New Roman" panose="02020603050405020304" pitchFamily="18" charset="0"/>
              </a:rPr>
              <a:t>AI for Humanitarian Action</a:t>
            </a:r>
            <a:endParaRPr kumimoji="0" lang="en-US" sz="1200" b="0" i="0" u="none" strike="noStrike" kern="1200" cap="none" spc="0" normalizeH="0" baseline="0" noProof="0" dirty="0">
              <a:ln>
                <a:noFill/>
              </a:ln>
              <a:effectLst/>
              <a:uLnTx/>
              <a:uFillTx/>
              <a:latin typeface="Times New Roman" panose="02020603050405020304" pitchFamily="18" charset="0"/>
              <a:ea typeface="Times New Roman" panose="02020603050405020304" pitchFamily="18" charset="0"/>
            </a:endParaRPr>
          </a:p>
          <a:p>
            <a:pPr marL="239713" marR="0" lvl="1" indent="-120650" algn="l" defTabSz="914367" rtl="0" eaLnBrk="1" fontAlgn="auto" latinLnBrk="0" hangingPunct="1">
              <a:lnSpc>
                <a:spcPct val="100000"/>
              </a:lnSpc>
              <a:spcBef>
                <a:spcPts val="0"/>
              </a:spcBef>
              <a:spcAft>
                <a:spcPts val="0"/>
              </a:spcAft>
              <a:buClr>
                <a:srgbClr val="8661C5"/>
              </a:buClr>
              <a:buSzPct val="80000"/>
              <a:buFont typeface="Wingdings" pitchFamily="2" charset="2"/>
              <a:buChar char="§"/>
              <a:tabLst/>
              <a:defRPr/>
            </a:pPr>
            <a:r>
              <a:rPr kumimoji="0" lang="en-US" sz="1100" b="0" i="0" u="none" strike="noStrike" kern="1200" cap="none" spc="0" normalizeH="0" baseline="0" noProof="0" dirty="0">
                <a:ln>
                  <a:noFill/>
                </a:ln>
                <a:effectLst/>
                <a:uLnTx/>
                <a:uFillTx/>
                <a:latin typeface="Calibri" panose="020F0502020204030204" pitchFamily="34" charset="0"/>
                <a:ea typeface="Times New Roman" panose="02020603050405020304" pitchFamily="18" charset="0"/>
                <a:cs typeface="Times New Roman" panose="02020603050405020304" pitchFamily="18" charset="0"/>
              </a:rPr>
              <a:t>AI for Accessibility</a:t>
            </a:r>
            <a:endParaRPr kumimoji="0" lang="en-US" sz="1200" b="0" i="0" u="none" strike="noStrike" kern="1200" cap="none" spc="0" normalizeH="0" baseline="0" noProof="0" dirty="0">
              <a:ln>
                <a:noFill/>
              </a:ln>
              <a:effectLst/>
              <a:uLnTx/>
              <a:uFillTx/>
              <a:latin typeface="Times New Roman" panose="02020603050405020304" pitchFamily="18" charset="0"/>
              <a:ea typeface="Times New Roman" panose="02020603050405020304" pitchFamily="18" charset="0"/>
            </a:endParaRPr>
          </a:p>
          <a:p>
            <a:pPr marL="239713" marR="0" lvl="1" indent="-120650" algn="l" defTabSz="914367" rtl="0" eaLnBrk="1" fontAlgn="auto" latinLnBrk="0" hangingPunct="1">
              <a:lnSpc>
                <a:spcPct val="100000"/>
              </a:lnSpc>
              <a:spcBef>
                <a:spcPts val="0"/>
              </a:spcBef>
              <a:spcAft>
                <a:spcPts val="600"/>
              </a:spcAft>
              <a:buClr>
                <a:srgbClr val="8661C5"/>
              </a:buClr>
              <a:buSzPct val="80000"/>
              <a:buFont typeface="Wingdings" pitchFamily="2" charset="2"/>
              <a:buChar char="§"/>
              <a:tabLst/>
              <a:defRPr/>
            </a:pPr>
            <a:r>
              <a:rPr kumimoji="0" lang="en-US" sz="1100" b="0" i="0" u="none" strike="noStrike" kern="1200" cap="none" spc="0" normalizeH="0" baseline="0" noProof="0" dirty="0">
                <a:ln>
                  <a:noFill/>
                </a:ln>
                <a:effectLst/>
                <a:uLnTx/>
                <a:uFillTx/>
                <a:latin typeface="Calibri" panose="020F0502020204030204" pitchFamily="34" charset="0"/>
                <a:ea typeface="Times New Roman" panose="02020603050405020304" pitchFamily="18" charset="0"/>
                <a:cs typeface="Times New Roman" panose="02020603050405020304" pitchFamily="18" charset="0"/>
              </a:rPr>
              <a:t>AI for Cultural Heritage</a:t>
            </a:r>
            <a:endParaRPr kumimoji="0" lang="en-US" sz="1200" b="0" i="0" u="none" strike="noStrike" kern="1200" cap="none" spc="0" normalizeH="0" baseline="0" noProof="0" dirty="0">
              <a:ln>
                <a:noFill/>
              </a:ln>
              <a:effectLst/>
              <a:uLnTx/>
              <a:uFillTx/>
              <a:latin typeface="Times New Roman" panose="02020603050405020304" pitchFamily="18" charset="0"/>
              <a:ea typeface="Times New Roman" panose="02020603050405020304" pitchFamily="18" charset="0"/>
            </a:endParaRPr>
          </a:p>
          <a:p>
            <a:pPr marL="119063" marR="0" lvl="0" indent="-119063" algn="l" defTabSz="914367" rtl="0" eaLnBrk="1" fontAlgn="auto" latinLnBrk="0" hangingPunct="1">
              <a:lnSpc>
                <a:spcPct val="100000"/>
              </a:lnSpc>
              <a:spcBef>
                <a:spcPts val="0"/>
              </a:spcBef>
              <a:spcAft>
                <a:spcPts val="600"/>
              </a:spcAft>
              <a:buClr>
                <a:srgbClr val="8661C5"/>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Calibri" panose="020F0502020204030204" pitchFamily="34" charset="0"/>
                <a:ea typeface="+mn-ea"/>
                <a:cs typeface="Times New Roman" panose="02020603050405020304" pitchFamily="18" charset="0"/>
              </a:rPr>
              <a:t>State your problem</a:t>
            </a:r>
          </a:p>
          <a:p>
            <a:pPr marL="119063" marR="0" lvl="0" indent="-119063" algn="l" defTabSz="914367" rtl="0" eaLnBrk="1" fontAlgn="auto" latinLnBrk="0" hangingPunct="1">
              <a:lnSpc>
                <a:spcPct val="100000"/>
              </a:lnSpc>
              <a:spcBef>
                <a:spcPts val="0"/>
              </a:spcBef>
              <a:spcAft>
                <a:spcPts val="600"/>
              </a:spcAft>
              <a:buClr>
                <a:srgbClr val="8661C5"/>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Calibri" panose="020F0502020204030204" pitchFamily="34" charset="0"/>
                <a:ea typeface="+mn-ea"/>
                <a:cs typeface="Times New Roman" panose="02020603050405020304" pitchFamily="18" charset="0"/>
              </a:rPr>
              <a:t>Summarize your research and list the resources your team used to help understand the problem.</a:t>
            </a:r>
          </a:p>
          <a:p>
            <a:pPr marL="119063" marR="0" lvl="0" indent="-119063" algn="l" defTabSz="914367" rtl="0" eaLnBrk="1" fontAlgn="auto" latinLnBrk="0" hangingPunct="1">
              <a:lnSpc>
                <a:spcPct val="100000"/>
              </a:lnSpc>
              <a:spcBef>
                <a:spcPts val="0"/>
              </a:spcBef>
              <a:spcAft>
                <a:spcPts val="0"/>
              </a:spcAft>
              <a:buClr>
                <a:srgbClr val="8661C5"/>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Calibri" panose="020F0502020204030204" pitchFamily="34" charset="0"/>
                <a:ea typeface="+mn-ea"/>
                <a:cs typeface="Times New Roman" panose="02020603050405020304" pitchFamily="18" charset="0"/>
              </a:rPr>
              <a:t>Generally describe how your Final Project solves a problem. For example it may: </a:t>
            </a:r>
          </a:p>
          <a:p>
            <a:pPr marL="239713" marR="0" lvl="1" indent="-120650" algn="l" defTabSz="914367" rtl="0" eaLnBrk="1" fontAlgn="auto" latinLnBrk="0" hangingPunct="1">
              <a:lnSpc>
                <a:spcPct val="100000"/>
              </a:lnSpc>
              <a:spcBef>
                <a:spcPts val="0"/>
              </a:spcBef>
              <a:spcAft>
                <a:spcPts val="0"/>
              </a:spcAft>
              <a:buClr>
                <a:srgbClr val="8661C5"/>
              </a:buClr>
              <a:buSzPct val="80000"/>
              <a:buFont typeface="Wingdings" pitchFamily="2" charset="2"/>
              <a:buChar char="§"/>
              <a:tabLst/>
              <a:defRPr/>
            </a:pPr>
            <a:r>
              <a:rPr kumimoji="0" lang="en-US" sz="1100" b="0" i="0" u="none" strike="noStrike" kern="1200" cap="none" spc="0" normalizeH="0" baseline="0" noProof="0" dirty="0">
                <a:ln>
                  <a:noFill/>
                </a:ln>
                <a:effectLst/>
                <a:uLnTx/>
                <a:uFillTx/>
                <a:latin typeface="Calibri" panose="020F0502020204030204" pitchFamily="34" charset="0"/>
                <a:ea typeface="+mn-ea"/>
                <a:cs typeface="Times New Roman" panose="02020603050405020304" pitchFamily="18" charset="0"/>
              </a:rPr>
              <a:t>create or improve something that will eventually lead to a solution to the real-world problem</a:t>
            </a:r>
          </a:p>
          <a:p>
            <a:pPr marL="239713" marR="0" lvl="1" indent="-120650" algn="l" defTabSz="914367" rtl="0" eaLnBrk="1" fontAlgn="auto" latinLnBrk="0" hangingPunct="1">
              <a:lnSpc>
                <a:spcPct val="100000"/>
              </a:lnSpc>
              <a:spcBef>
                <a:spcPts val="0"/>
              </a:spcBef>
              <a:spcAft>
                <a:spcPts val="0"/>
              </a:spcAft>
              <a:buClr>
                <a:srgbClr val="8661C5"/>
              </a:buClr>
              <a:buSzPct val="80000"/>
              <a:buFont typeface="Wingdings" pitchFamily="2" charset="2"/>
              <a:buChar char="§"/>
              <a:tabLst/>
              <a:defRPr/>
            </a:pPr>
            <a:r>
              <a:rPr kumimoji="0" lang="en-US" sz="1100" b="0" i="0" u="none" strike="noStrike" kern="1200" cap="none" spc="0" normalizeH="0" baseline="0" noProof="0" dirty="0">
                <a:ln>
                  <a:noFill/>
                </a:ln>
                <a:effectLst/>
                <a:uLnTx/>
                <a:uFillTx/>
                <a:latin typeface="Calibri" panose="020F0502020204030204" pitchFamily="34" charset="0"/>
                <a:ea typeface="+mn-ea"/>
                <a:cs typeface="Times New Roman" panose="02020603050405020304" pitchFamily="18" charset="0"/>
              </a:rPr>
              <a:t>create or improve a service that addresses the real-world problem</a:t>
            </a:r>
          </a:p>
          <a:p>
            <a:pPr marL="239713" marR="0" lvl="1" indent="-120650" algn="l" defTabSz="914367" rtl="0" eaLnBrk="1" fontAlgn="auto" latinLnBrk="0" hangingPunct="1">
              <a:lnSpc>
                <a:spcPct val="100000"/>
              </a:lnSpc>
              <a:spcBef>
                <a:spcPts val="0"/>
              </a:spcBef>
              <a:spcAft>
                <a:spcPts val="600"/>
              </a:spcAft>
              <a:buClr>
                <a:srgbClr val="8661C5"/>
              </a:buClr>
              <a:buSzPct val="80000"/>
              <a:buFont typeface="Wingdings" pitchFamily="2" charset="2"/>
              <a:buChar char="§"/>
              <a:tabLst/>
              <a:defRPr/>
            </a:pPr>
            <a:r>
              <a:rPr kumimoji="0" lang="en-US" sz="1100" b="0" i="0" u="none" strike="noStrike" kern="1200" cap="none" spc="0" normalizeH="0" baseline="0" noProof="0" dirty="0">
                <a:ln>
                  <a:noFill/>
                </a:ln>
                <a:effectLst/>
                <a:uLnTx/>
                <a:uFillTx/>
                <a:latin typeface="Calibri" panose="020F0502020204030204" pitchFamily="34" charset="0"/>
                <a:ea typeface="+mn-ea"/>
                <a:cs typeface="Times New Roman" panose="02020603050405020304" pitchFamily="18" charset="0"/>
              </a:rPr>
              <a:t>communicate a message to an audience responsible for addressing the real-world problem, or its consequences.</a:t>
            </a:r>
          </a:p>
          <a:p>
            <a:pPr marL="119063" marR="0" lvl="0" indent="-119063" algn="l" defTabSz="914367" rtl="0" eaLnBrk="1" fontAlgn="auto" latinLnBrk="0" hangingPunct="1">
              <a:lnSpc>
                <a:spcPct val="100000"/>
              </a:lnSpc>
              <a:spcBef>
                <a:spcPts val="0"/>
              </a:spcBef>
              <a:spcAft>
                <a:spcPts val="0"/>
              </a:spcAft>
              <a:buClr>
                <a:srgbClr val="8661C5"/>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Calibri" panose="020F0502020204030204" pitchFamily="34" charset="0"/>
                <a:ea typeface="+mn-ea"/>
                <a:cs typeface="Times New Roman" panose="02020603050405020304" pitchFamily="18" charset="0"/>
              </a:rPr>
              <a:t>Tell how your project idea is ethical.</a:t>
            </a:r>
          </a:p>
          <a:p>
            <a:pPr marL="239713" marR="0" lvl="1" indent="-120650" algn="l" defTabSz="914367" rtl="0" eaLnBrk="1" fontAlgn="auto" latinLnBrk="0" hangingPunct="1">
              <a:lnSpc>
                <a:spcPct val="100000"/>
              </a:lnSpc>
              <a:spcBef>
                <a:spcPts val="0"/>
              </a:spcBef>
              <a:spcAft>
                <a:spcPts val="600"/>
              </a:spcAft>
              <a:buClr>
                <a:srgbClr val="8661C5"/>
              </a:buClr>
              <a:buSzPct val="80000"/>
              <a:buFont typeface="Wingdings" pitchFamily="2" charset="2"/>
              <a:buChar char="§"/>
              <a:tabLst/>
              <a:defRPr/>
            </a:pPr>
            <a:r>
              <a:rPr kumimoji="0" lang="en-US" sz="1100" b="0" i="0" u="none" strike="noStrike" kern="1200" cap="none" spc="0" normalizeH="0" baseline="0" noProof="0" dirty="0">
                <a:ln>
                  <a:noFill/>
                </a:ln>
                <a:effectLst/>
                <a:uLnTx/>
                <a:uFillTx/>
                <a:latin typeface="Calibri" panose="020F0502020204030204" pitchFamily="34" charset="0"/>
                <a:ea typeface="+mn-ea"/>
                <a:cs typeface="Times New Roman" panose="02020603050405020304" pitchFamily="18" charset="0"/>
              </a:rPr>
              <a:t>Consider: Fairness, Reliability and Safety, Privacy, Inclusiveness, Transparency, and Accountability</a:t>
            </a:r>
          </a:p>
          <a:p>
            <a:pPr marL="119063" marR="0" lvl="0" indent="-119063" algn="l" defTabSz="914367" rtl="0" eaLnBrk="1" fontAlgn="auto" latinLnBrk="0" hangingPunct="1">
              <a:lnSpc>
                <a:spcPct val="100000"/>
              </a:lnSpc>
              <a:spcBef>
                <a:spcPts val="0"/>
              </a:spcBef>
              <a:spcAft>
                <a:spcPts val="600"/>
              </a:spcAft>
              <a:buClr>
                <a:srgbClr val="8661C5"/>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Calibri" panose="020F0502020204030204" pitchFamily="34" charset="0"/>
                <a:ea typeface="+mn-ea"/>
                <a:cs typeface="Times New Roman" panose="02020603050405020304" pitchFamily="18" charset="0"/>
              </a:rPr>
              <a:t>Creatively show how your Final Project engages the problem and why this solution is needed.</a:t>
            </a:r>
          </a:p>
          <a:p>
            <a:pPr marL="119063" marR="0" lvl="0" indent="-119063" algn="l" defTabSz="914367" rtl="0" eaLnBrk="1" fontAlgn="auto" latinLnBrk="0" hangingPunct="1">
              <a:lnSpc>
                <a:spcPct val="100000"/>
              </a:lnSpc>
              <a:spcBef>
                <a:spcPts val="0"/>
              </a:spcBef>
              <a:spcAft>
                <a:spcPts val="600"/>
              </a:spcAft>
              <a:buClr>
                <a:srgbClr val="8661C5"/>
              </a:buClr>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Calibri" panose="020F0502020204030204" pitchFamily="34" charset="0"/>
                <a:ea typeface="+mn-ea"/>
                <a:cs typeface="Times New Roman" panose="02020603050405020304" pitchFamily="18" charset="0"/>
              </a:rPr>
              <a:t>Describe the format of the Final Project and how it uses Artificial Intelligence (be specific, how will it work, </a:t>
            </a:r>
            <a:br>
              <a:rPr kumimoji="0" lang="en-US" sz="1400" b="0" i="0" u="none" strike="noStrike" kern="1200" cap="none" spc="0" normalizeH="0" baseline="0" noProof="0" dirty="0">
                <a:ln>
                  <a:noFill/>
                </a:ln>
                <a:effectLst/>
                <a:uLnTx/>
                <a:uFillTx/>
                <a:latin typeface="Calibri" panose="020F0502020204030204" pitchFamily="34" charset="0"/>
                <a:ea typeface="+mn-ea"/>
                <a:cs typeface="Times New Roman" panose="02020603050405020304" pitchFamily="18" charset="0"/>
              </a:rPr>
            </a:br>
            <a:r>
              <a:rPr kumimoji="0" lang="en-US" sz="1400" b="0" i="0" u="none" strike="noStrike" kern="1200" cap="none" spc="0" normalizeH="0" baseline="0" noProof="0" dirty="0">
                <a:ln>
                  <a:noFill/>
                </a:ln>
                <a:effectLst/>
                <a:uLnTx/>
                <a:uFillTx/>
                <a:latin typeface="Calibri" panose="020F0502020204030204" pitchFamily="34" charset="0"/>
                <a:ea typeface="+mn-ea"/>
                <a:cs typeface="Times New Roman" panose="02020603050405020304" pitchFamily="18" charset="0"/>
              </a:rPr>
              <a:t>what form will it take, and why is it the best solution for engaging the real-world problem)</a:t>
            </a:r>
          </a:p>
        </p:txBody>
      </p:sp>
      <p:sp>
        <p:nvSpPr>
          <p:cNvPr id="2" name="Title 1">
            <a:extLst>
              <a:ext uri="{FF2B5EF4-FFF2-40B4-BE49-F238E27FC236}">
                <a16:creationId xmlns:a16="http://schemas.microsoft.com/office/drawing/2014/main" id="{F0C05E53-5201-B44C-A02F-5E30440E8548}"/>
              </a:ext>
            </a:extLst>
          </p:cNvPr>
          <p:cNvSpPr>
            <a:spLocks noGrp="1"/>
          </p:cNvSpPr>
          <p:nvPr>
            <p:ph type="title"/>
          </p:nvPr>
        </p:nvSpPr>
        <p:spPr/>
        <p:txBody>
          <a:bodyPr/>
          <a:lstStyle/>
          <a:p>
            <a:r>
              <a:rPr lang="en-US" dirty="0"/>
              <a:t>Prepare your presentation</a:t>
            </a:r>
          </a:p>
        </p:txBody>
      </p:sp>
    </p:spTree>
    <p:extLst>
      <p:ext uri="{BB962C8B-B14F-4D97-AF65-F5344CB8AC3E}">
        <p14:creationId xmlns:p14="http://schemas.microsoft.com/office/powerpoint/2010/main" val="194042326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1BBC260-F396-164E-BCD0-C88D9BCE29C5}"/>
              </a:ext>
            </a:extLst>
          </p:cNvPr>
          <p:cNvSpPr txBox="1"/>
          <p:nvPr/>
        </p:nvSpPr>
        <p:spPr>
          <a:xfrm>
            <a:off x="463704" y="3842085"/>
            <a:ext cx="10778037" cy="58477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AU" sz="3200" b="0" i="0" u="none" strike="noStrike" kern="1200" cap="none" spc="0" normalizeH="0" baseline="0" noProof="0" dirty="0">
                <a:ln>
                  <a:noFill/>
                </a:ln>
                <a:solidFill>
                  <a:srgbClr val="8661C5"/>
                </a:solidFill>
                <a:effectLst/>
                <a:uLnTx/>
                <a:uFillTx/>
                <a:latin typeface="Segoe UI Semibold"/>
                <a:ea typeface="+mn-ea"/>
                <a:cs typeface="+mn-cs"/>
              </a:rPr>
              <a:t>How can you make your submission be even better?</a:t>
            </a:r>
          </a:p>
        </p:txBody>
      </p:sp>
      <p:sp>
        <p:nvSpPr>
          <p:cNvPr id="15" name="TextBox 14">
            <a:extLst>
              <a:ext uri="{FF2B5EF4-FFF2-40B4-BE49-F238E27FC236}">
                <a16:creationId xmlns:a16="http://schemas.microsoft.com/office/drawing/2014/main" id="{7DBBCC7E-7B82-9447-B931-2D3E536EE342}"/>
              </a:ext>
            </a:extLst>
          </p:cNvPr>
          <p:cNvSpPr txBox="1"/>
          <p:nvPr/>
        </p:nvSpPr>
        <p:spPr>
          <a:xfrm>
            <a:off x="405830" y="1496226"/>
            <a:ext cx="1178617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8000" kern="0" dirty="0">
                <a:latin typeface="Segoe UI"/>
              </a:rPr>
              <a:t>Action</a:t>
            </a:r>
            <a:endParaRPr kumimoji="0" lang="en-AU" sz="8000" b="0" i="0" u="none" strike="noStrike" kern="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1387910741"/>
      </p:ext>
    </p:extLst>
  </p:cSld>
  <p:clrMapOvr>
    <a:masterClrMapping/>
  </p:clrMapOvr>
  <p:transition>
    <p:fade/>
  </p:transition>
</p:sld>
</file>

<file path=ppt/theme/theme1.xml><?xml version="1.0" encoding="utf-8"?>
<a:theme xmlns:a="http://schemas.openxmlformats.org/drawingml/2006/main" name="WHITE TEMPLATE">
  <a:themeElements>
    <a:clrScheme name="Imagine Cup 2020">
      <a:dk1>
        <a:srgbClr val="1A1A1A"/>
      </a:dk1>
      <a:lt1>
        <a:srgbClr val="FFFFFF"/>
      </a:lt1>
      <a:dk2>
        <a:srgbClr val="0D0D0D"/>
      </a:dk2>
      <a:lt2>
        <a:srgbClr val="E6E6E6"/>
      </a:lt2>
      <a:accent1>
        <a:srgbClr val="5C2D91"/>
      </a:accent1>
      <a:accent2>
        <a:srgbClr val="0078D4"/>
      </a:accent2>
      <a:accent3>
        <a:srgbClr val="8661C5"/>
      </a:accent3>
      <a:accent4>
        <a:srgbClr val="50E6FF"/>
      </a:accent4>
      <a:accent5>
        <a:srgbClr val="9BF00B"/>
      </a:accent5>
      <a:accent6>
        <a:srgbClr val="FFB9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20_ImagineCup_Template_062819" id="{2AFD6603-FA4E-48E6-AD3C-CDF7D24C39E3}" vid="{6C0C2F41-0542-4919-AAFC-31FC230AA4C3}"/>
    </a:ext>
  </a:extLst>
</a:theme>
</file>

<file path=ppt/theme/theme2.xml><?xml version="1.0" encoding="utf-8"?>
<a:theme xmlns:a="http://schemas.openxmlformats.org/drawingml/2006/main" name="1_WHITE TEMPLATE">
  <a:themeElements>
    <a:clrScheme name="Imagine Cup 2020">
      <a:dk1>
        <a:srgbClr val="1A1A1A"/>
      </a:dk1>
      <a:lt1>
        <a:srgbClr val="FFFFFF"/>
      </a:lt1>
      <a:dk2>
        <a:srgbClr val="0D0D0D"/>
      </a:dk2>
      <a:lt2>
        <a:srgbClr val="E6E6E6"/>
      </a:lt2>
      <a:accent1>
        <a:srgbClr val="5C2D91"/>
      </a:accent1>
      <a:accent2>
        <a:srgbClr val="0078D4"/>
      </a:accent2>
      <a:accent3>
        <a:srgbClr val="8661C5"/>
      </a:accent3>
      <a:accent4>
        <a:srgbClr val="50E6FF"/>
      </a:accent4>
      <a:accent5>
        <a:srgbClr val="9BF00B"/>
      </a:accent5>
      <a:accent6>
        <a:srgbClr val="FFB9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20_ImagineCup_Template_062819" id="{2AFD6603-FA4E-48E6-AD3C-CDF7D24C39E3}" vid="{6C0C2F41-0542-4919-AAFC-31FC230AA4C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0</TotalTime>
  <Words>3305</Words>
  <Application>Microsoft Office PowerPoint</Application>
  <PresentationFormat>Widescreen</PresentationFormat>
  <Paragraphs>467</Paragraphs>
  <Slides>110</Slides>
  <Notes>31</Notes>
  <HiddenSlides>0</HiddenSlides>
  <MMClips>30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110</vt:i4>
      </vt:variant>
    </vt:vector>
  </HeadingPairs>
  <TitlesOfParts>
    <vt:vector size="122" baseType="lpstr">
      <vt:lpstr>Arial</vt:lpstr>
      <vt:lpstr>Calibri</vt:lpstr>
      <vt:lpstr>Consolas</vt:lpstr>
      <vt:lpstr>Segoe UI</vt:lpstr>
      <vt:lpstr>Segoe UI Light</vt:lpstr>
      <vt:lpstr>Segoe UI Semibold</vt:lpstr>
      <vt:lpstr>Segoe UI Semilight</vt:lpstr>
      <vt:lpstr>Source Code Pro</vt:lpstr>
      <vt:lpstr>Times New Roman</vt:lpstr>
      <vt:lpstr>Wingdings</vt:lpstr>
      <vt:lpstr>WHITE TEMPLATE</vt:lpstr>
      <vt:lpstr>1_WHITE TEMPLATE</vt:lpstr>
      <vt:lpstr>Build your project in a 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is quite simply…</vt:lpstr>
      <vt:lpstr>PowerPoint Presentation</vt:lpstr>
      <vt:lpstr>PowerPoint Presentation</vt:lpstr>
      <vt:lpstr>PowerPoint Presentation</vt:lpstr>
      <vt:lpstr>The Microsoft ethics principles   </vt:lpstr>
      <vt:lpstr>PowerPoint Presentation</vt:lpstr>
      <vt:lpstr>Key dates</vt:lpstr>
      <vt:lpstr>How your ideas are scored?</vt:lpstr>
      <vt:lpstr>Criteria</vt:lpstr>
      <vt:lpstr>Criteria, cont’d</vt:lpstr>
      <vt:lpstr>Building your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Examples.</vt:lpstr>
      <vt:lpstr>Examples.</vt:lpstr>
      <vt:lpstr>Examples.</vt:lpstr>
      <vt:lpstr>Examples.</vt:lpstr>
      <vt:lpstr>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trunk</vt:lpstr>
      <vt:lpstr>PowerPoint Presentation</vt:lpstr>
      <vt:lpstr>The roots</vt:lpstr>
      <vt:lpstr>PowerPoint Presentation</vt:lpstr>
      <vt:lpstr>Going even deeper</vt:lpstr>
      <vt:lpstr>PowerPoint Presentation</vt:lpstr>
      <vt:lpstr>PowerPoint Presentation</vt:lpstr>
      <vt:lpstr>Select the root cause you’d like to solve.</vt:lpstr>
      <vt:lpstr>PowerPoint Presentation</vt:lpstr>
      <vt:lpstr>Finding the data.</vt:lpstr>
      <vt:lpstr>PowerPoint Presentation</vt:lpstr>
      <vt:lpstr>PowerPoint Presentation</vt:lpstr>
      <vt:lpstr>PowerPoint Presentation</vt:lpstr>
      <vt:lpstr>How can we?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select your best ideas.</vt:lpstr>
      <vt:lpstr>PowerPoint Presentation</vt:lpstr>
      <vt:lpstr>PowerPoint Presentation</vt:lpstr>
      <vt:lpstr>PowerPoint Presentation</vt:lpstr>
      <vt:lpstr>The persona prototype.</vt:lpstr>
      <vt:lpstr>The Problem</vt:lpstr>
      <vt:lpstr>One Possible Solution</vt:lpstr>
      <vt:lpstr>The Outcome</vt:lpstr>
      <vt:lpstr>PowerPoint Presentation</vt:lpstr>
      <vt:lpstr>PowerPoint Presentation</vt:lpstr>
      <vt:lpstr>PowerPoint Presentation</vt:lpstr>
      <vt:lpstr>PowerPoint Presentation</vt:lpstr>
      <vt:lpstr>PowerPoint Presentation</vt:lpstr>
      <vt:lpstr>PowerPoint Presentation</vt:lpstr>
      <vt:lpstr>The Microsoft ethics principles   </vt:lpstr>
      <vt:lpstr>PowerPoint Presentation</vt:lpstr>
      <vt:lpstr>Ethics statement.   </vt:lpstr>
      <vt:lpstr>Example.   </vt:lpstr>
      <vt:lpstr>PowerPoint Presentation</vt:lpstr>
      <vt:lpstr>PowerPoint Presentation</vt:lpstr>
      <vt:lpstr>Criteria</vt:lpstr>
      <vt:lpstr>Criteria, cont’d</vt:lpstr>
      <vt:lpstr>PowerPoint Presentation</vt:lpstr>
      <vt:lpstr>PowerPoint Presentation</vt:lpstr>
      <vt:lpstr>PowerPoint Presentation</vt:lpstr>
      <vt:lpstr>Prepare your presentation</vt:lpstr>
      <vt:lpstr>PowerPoint Presentation</vt:lpstr>
      <vt:lpstr>Criteria</vt:lpstr>
      <vt:lpstr>Criteria, cont’d</vt:lpstr>
      <vt:lpstr>PowerPoint Presentation</vt:lpstr>
      <vt:lpstr>PowerPoint Presentation</vt:lpstr>
      <vt:lpstr>PowerPoint Presentation</vt:lpstr>
      <vt:lpstr>Stretch Challenge</vt:lpstr>
      <vt:lpstr>PowerPoint Presentation</vt:lpstr>
      <vt:lpstr>PowerPoint Presentation</vt:lpstr>
      <vt:lpstr>PowerPoint Presentation</vt:lpstr>
      <vt:lpstr>Submission</vt:lpstr>
      <vt:lpstr>Build your project in a day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2022-03-11T03:35:44Z</dcterms:created>
  <dcterms:modified xsi:type="dcterms:W3CDTF">2022-03-11T03:35:55Z</dcterms:modified>
</cp:coreProperties>
</file>